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haansoftdoc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60" r:id="rId3"/>
    <p:sldId id="264" r:id="rId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30" autoAdjust="0"/>
    <p:restoredTop sz="90929"/>
  </p:normalViewPr>
  <p:slideViewPr>
    <p:cSldViewPr>
      <p:cViewPr>
        <p:scale>
          <a:sx n="75" d="100"/>
          <a:sy n="75" d="100"/>
        </p:scale>
        <p:origin x="-1374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5" d="100"/>
          <a:sy n="125" d="100"/>
        </p:scale>
        <p:origin x="-1008" y="216"/>
      </p:cViewPr>
      <p:guideLst>
        <p:guide orient="horz" pos="2880"/>
        <p:guide pos="7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4D29C2-1074-45F1-8B08-0ECCD24C1E2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2582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1A322F-A7B3-4F23-91E6-9A47213FFD6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3181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15" name="Picture 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5538" y="4887913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337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8" name="Text Box 1030"/>
          <p:cNvSpPr txBox="1">
            <a:spLocks noChangeArrowheads="1"/>
          </p:cNvSpPr>
          <p:nvPr/>
        </p:nvSpPr>
        <p:spPr bwMode="auto">
          <a:xfrm>
            <a:off x="776288" y="417513"/>
            <a:ext cx="266065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ko-KR" sz="1000">
                <a:latin typeface="바탕체" pitchFamily="17" charset="-127"/>
                <a:ea typeface="바탕체" pitchFamily="17" charset="-127"/>
              </a:rPr>
              <a:t>1. </a:t>
            </a:r>
            <a:r>
              <a:rPr lang="ko-KR" altLang="en-US" sz="1000">
                <a:latin typeface="바탕체" pitchFamily="17" charset="-127"/>
                <a:ea typeface="바탕체" pitchFamily="17" charset="-127"/>
              </a:rPr>
              <a:t>아래에 제시된 슬라이드를 작성하시오</a:t>
            </a:r>
            <a:r>
              <a:rPr lang="en-US" altLang="ko-KR" sz="1000">
                <a:latin typeface="바탕체" pitchFamily="17" charset="-127"/>
                <a:ea typeface="바탕체" pitchFamily="17" charset="-127"/>
              </a:rPr>
              <a:t>.</a:t>
            </a:r>
          </a:p>
        </p:txBody>
      </p:sp>
      <p:sp>
        <p:nvSpPr>
          <p:cNvPr id="33799" name="Text Box 1031"/>
          <p:cNvSpPr txBox="1">
            <a:spLocks noChangeArrowheads="1"/>
          </p:cNvSpPr>
          <p:nvPr/>
        </p:nvSpPr>
        <p:spPr bwMode="auto">
          <a:xfrm>
            <a:off x="4540250" y="401638"/>
            <a:ext cx="1604963" cy="3254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돋움 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32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가운데 맞춤</a:t>
            </a:r>
          </a:p>
        </p:txBody>
      </p:sp>
      <p:sp>
        <p:nvSpPr>
          <p:cNvPr id="33800" name="Text Box 1032"/>
          <p:cNvSpPr txBox="1">
            <a:spLocks noChangeArrowheads="1"/>
          </p:cNvSpPr>
          <p:nvPr/>
        </p:nvSpPr>
        <p:spPr bwMode="auto">
          <a:xfrm>
            <a:off x="5819775" y="2362200"/>
            <a:ext cx="962025" cy="325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돋움체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20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</a:p>
        </p:txBody>
      </p:sp>
      <p:sp>
        <p:nvSpPr>
          <p:cNvPr id="33801" name="Arc 1033"/>
          <p:cNvSpPr>
            <a:spLocks/>
          </p:cNvSpPr>
          <p:nvPr/>
        </p:nvSpPr>
        <p:spPr bwMode="auto">
          <a:xfrm flipH="1">
            <a:off x="3627438" y="533400"/>
            <a:ext cx="8890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2" name="Arc 1034"/>
          <p:cNvSpPr>
            <a:spLocks/>
          </p:cNvSpPr>
          <p:nvPr/>
        </p:nvSpPr>
        <p:spPr bwMode="auto">
          <a:xfrm>
            <a:off x="5562600" y="1600200"/>
            <a:ext cx="254000" cy="2057400"/>
          </a:xfrm>
          <a:custGeom>
            <a:avLst/>
            <a:gdLst>
              <a:gd name="G0" fmla="+- 952 0 0"/>
              <a:gd name="G1" fmla="+- 21600 0 0"/>
              <a:gd name="G2" fmla="+- 21600 0 0"/>
              <a:gd name="T0" fmla="*/ 952 w 22552"/>
              <a:gd name="T1" fmla="*/ 0 h 43200"/>
              <a:gd name="T2" fmla="*/ 0 w 22552"/>
              <a:gd name="T3" fmla="*/ 43179 h 43200"/>
              <a:gd name="T4" fmla="*/ 952 w 22552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52" h="43200" fill="none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</a:path>
              <a:path w="22552" h="43200" stroke="0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  <a:lnTo>
                  <a:pt x="952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3" name="Text Box 1035"/>
          <p:cNvSpPr txBox="1">
            <a:spLocks noChangeArrowheads="1"/>
          </p:cNvSpPr>
          <p:nvPr/>
        </p:nvSpPr>
        <p:spPr bwMode="auto">
          <a:xfrm>
            <a:off x="782638" y="4556125"/>
            <a:ext cx="266065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ko-KR" sz="1000">
                <a:latin typeface="바탕체" pitchFamily="17" charset="-127"/>
                <a:ea typeface="바탕체" pitchFamily="17" charset="-127"/>
              </a:rPr>
              <a:t>2. </a:t>
            </a:r>
            <a:r>
              <a:rPr lang="ko-KR" altLang="en-US" sz="1000">
                <a:latin typeface="바탕체" pitchFamily="17" charset="-127"/>
                <a:ea typeface="바탕체" pitchFamily="17" charset="-127"/>
              </a:rPr>
              <a:t>아래에 제시된 슬라이드를 작성하시오</a:t>
            </a:r>
            <a:r>
              <a:rPr lang="en-US" altLang="ko-KR" sz="1000">
                <a:latin typeface="바탕체" pitchFamily="17" charset="-127"/>
                <a:ea typeface="바탕체" pitchFamily="17" charset="-127"/>
              </a:rPr>
              <a:t>.</a:t>
            </a:r>
          </a:p>
        </p:txBody>
      </p:sp>
      <p:sp>
        <p:nvSpPr>
          <p:cNvPr id="33804" name="Text Box 1036"/>
          <p:cNvSpPr txBox="1">
            <a:spLocks noChangeArrowheads="1"/>
          </p:cNvSpPr>
          <p:nvPr/>
        </p:nvSpPr>
        <p:spPr bwMode="auto">
          <a:xfrm>
            <a:off x="4495800" y="4521200"/>
            <a:ext cx="1776413" cy="325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굴림 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32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가운데 맞춤</a:t>
            </a:r>
          </a:p>
        </p:txBody>
      </p:sp>
      <p:sp>
        <p:nvSpPr>
          <p:cNvPr id="33805" name="Arc 1037"/>
          <p:cNvSpPr>
            <a:spLocks/>
          </p:cNvSpPr>
          <p:nvPr/>
        </p:nvSpPr>
        <p:spPr bwMode="auto">
          <a:xfrm flipH="1">
            <a:off x="3657600" y="4572000"/>
            <a:ext cx="889000" cy="457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06" name="Text Box 1038"/>
          <p:cNvSpPr txBox="1">
            <a:spLocks noChangeArrowheads="1"/>
          </p:cNvSpPr>
          <p:nvPr/>
        </p:nvSpPr>
        <p:spPr bwMode="auto">
          <a:xfrm>
            <a:off x="5743575" y="6513513"/>
            <a:ext cx="962025" cy="3254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돋움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16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</a:p>
        </p:txBody>
      </p:sp>
      <p:sp>
        <p:nvSpPr>
          <p:cNvPr id="33807" name="Arc 1039"/>
          <p:cNvSpPr>
            <a:spLocks/>
          </p:cNvSpPr>
          <p:nvPr/>
        </p:nvSpPr>
        <p:spPr bwMode="auto">
          <a:xfrm>
            <a:off x="5562600" y="5638800"/>
            <a:ext cx="228600" cy="2362200"/>
          </a:xfrm>
          <a:custGeom>
            <a:avLst/>
            <a:gdLst>
              <a:gd name="G0" fmla="+- 952 0 0"/>
              <a:gd name="G1" fmla="+- 21600 0 0"/>
              <a:gd name="G2" fmla="+- 21600 0 0"/>
              <a:gd name="T0" fmla="*/ 952 w 22552"/>
              <a:gd name="T1" fmla="*/ 0 h 43200"/>
              <a:gd name="T2" fmla="*/ 0 w 22552"/>
              <a:gd name="T3" fmla="*/ 43179 h 43200"/>
              <a:gd name="T4" fmla="*/ 952 w 22552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52" h="43200" fill="none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</a:path>
              <a:path w="22552" h="43200" stroke="0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  <a:lnTo>
                  <a:pt x="952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3808" name="Group 1040"/>
          <p:cNvGrpSpPr>
            <a:grpSpLocks/>
          </p:cNvGrpSpPr>
          <p:nvPr/>
        </p:nvGrpSpPr>
        <p:grpSpPr bwMode="auto">
          <a:xfrm>
            <a:off x="3429000" y="4038600"/>
            <a:ext cx="1095375" cy="407988"/>
            <a:chOff x="2100" y="2742"/>
            <a:chExt cx="671" cy="269"/>
          </a:xfrm>
        </p:grpSpPr>
        <p:sp>
          <p:nvSpPr>
            <p:cNvPr id="33809" name="Text Box 1041"/>
            <p:cNvSpPr txBox="1">
              <a:spLocks noChangeArrowheads="1"/>
            </p:cNvSpPr>
            <p:nvPr/>
          </p:nvSpPr>
          <p:spPr bwMode="auto">
            <a:xfrm>
              <a:off x="2216" y="2796"/>
              <a:ext cx="555" cy="21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900" b="1">
                  <a:latin typeface="엽서체" pitchFamily="18" charset="-127"/>
                  <a:ea typeface="엽서체" pitchFamily="18" charset="-127"/>
                </a:rPr>
                <a:t>바닥글 삽입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900" b="1">
                  <a:latin typeface="엽서체" pitchFamily="18" charset="-127"/>
                  <a:ea typeface="엽서체" pitchFamily="18" charset="-127"/>
                </a:rPr>
                <a:t>굴림 </a:t>
              </a:r>
              <a:r>
                <a:rPr lang="en-US" altLang="ko-KR" sz="900" b="1">
                  <a:latin typeface="엽서체" pitchFamily="18" charset="-127"/>
                  <a:ea typeface="엽서체" pitchFamily="18" charset="-127"/>
                </a:rPr>
                <a:t>14</a:t>
              </a:r>
              <a:r>
                <a:rPr lang="ko-KR" altLang="en-US" sz="900" b="1">
                  <a:latin typeface="엽서체" pitchFamily="18" charset="-127"/>
                  <a:ea typeface="엽서체" pitchFamily="18" charset="-127"/>
                </a:rPr>
                <a:t>포인트</a:t>
              </a:r>
            </a:p>
          </p:txBody>
        </p:sp>
        <p:sp>
          <p:nvSpPr>
            <p:cNvPr id="33810" name="Arc 1042"/>
            <p:cNvSpPr>
              <a:spLocks/>
            </p:cNvSpPr>
            <p:nvPr/>
          </p:nvSpPr>
          <p:spPr bwMode="auto">
            <a:xfrm flipH="1" flipV="1">
              <a:off x="2100" y="2742"/>
              <a:ext cx="156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3811" name="Text Box 1043"/>
          <p:cNvSpPr txBox="1">
            <a:spLocks noChangeArrowheads="1"/>
          </p:cNvSpPr>
          <p:nvPr/>
        </p:nvSpPr>
        <p:spPr bwMode="auto">
          <a:xfrm>
            <a:off x="3589338" y="8405813"/>
            <a:ext cx="906462" cy="3254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바닥글 삽입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굴림 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14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</a:p>
        </p:txBody>
      </p:sp>
      <p:sp>
        <p:nvSpPr>
          <p:cNvPr id="33812" name="Arc 1044"/>
          <p:cNvSpPr>
            <a:spLocks/>
          </p:cNvSpPr>
          <p:nvPr/>
        </p:nvSpPr>
        <p:spPr bwMode="auto">
          <a:xfrm flipH="1" flipV="1">
            <a:off x="3429000" y="8212138"/>
            <a:ext cx="241300" cy="330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13" name="Arc 1045"/>
          <p:cNvSpPr>
            <a:spLocks/>
          </p:cNvSpPr>
          <p:nvPr/>
        </p:nvSpPr>
        <p:spPr bwMode="auto">
          <a:xfrm rot="5400000" flipH="1" flipV="1">
            <a:off x="1609725" y="2933700"/>
            <a:ext cx="304800" cy="381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98"/>
              <a:gd name="T1" fmla="*/ 0 h 21600"/>
              <a:gd name="T2" fmla="*/ 21598 w 21598"/>
              <a:gd name="T3" fmla="*/ 21332 h 21600"/>
              <a:gd name="T4" fmla="*/ 0 w 2159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8" h="21600" fill="none" extrusionOk="0">
                <a:moveTo>
                  <a:pt x="-1" y="0"/>
                </a:moveTo>
                <a:cubicBezTo>
                  <a:pt x="11824" y="0"/>
                  <a:pt x="21451" y="9508"/>
                  <a:pt x="21598" y="21331"/>
                </a:cubicBezTo>
              </a:path>
              <a:path w="21598" h="21600" stroke="0" extrusionOk="0">
                <a:moveTo>
                  <a:pt x="-1" y="0"/>
                </a:moveTo>
                <a:cubicBezTo>
                  <a:pt x="11824" y="0"/>
                  <a:pt x="21451" y="9508"/>
                  <a:pt x="21598" y="21331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814" name="Text Box 1046"/>
          <p:cNvSpPr txBox="1">
            <a:spLocks noChangeArrowheads="1"/>
          </p:cNvSpPr>
          <p:nvPr/>
        </p:nvSpPr>
        <p:spPr bwMode="auto">
          <a:xfrm>
            <a:off x="914400" y="3351213"/>
            <a:ext cx="962025" cy="1746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선두께 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3pt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9613"/>
            <a:ext cx="4572000" cy="3429000"/>
          </a:xfrm>
          <a:ln/>
        </p:spPr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76288" y="417513"/>
            <a:ext cx="2660650" cy="244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ko-KR" sz="1000">
                <a:latin typeface="바탕체" pitchFamily="17" charset="-127"/>
                <a:ea typeface="바탕체" pitchFamily="17" charset="-127"/>
              </a:rPr>
              <a:t>3. </a:t>
            </a:r>
            <a:r>
              <a:rPr lang="ko-KR" altLang="en-US" sz="1000">
                <a:latin typeface="바탕체" pitchFamily="17" charset="-127"/>
                <a:ea typeface="바탕체" pitchFamily="17" charset="-127"/>
              </a:rPr>
              <a:t>아래에 제시된 슬라이드를 작성하시오</a:t>
            </a:r>
            <a:r>
              <a:rPr lang="en-US" altLang="ko-KR" sz="1000">
                <a:latin typeface="바탕체" pitchFamily="17" charset="-127"/>
                <a:ea typeface="바탕체" pitchFamily="17" charset="-127"/>
              </a:rPr>
              <a:t>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114800" y="404813"/>
            <a:ext cx="2482850" cy="3254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굴림 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30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, 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굵게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, 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밑줄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, 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가운데 맞춤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(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제목 문자열 효과 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: 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대각선으로 늘이기</a:t>
            </a: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)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791200" y="2438400"/>
            <a:ext cx="962025" cy="325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굴림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13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</a:p>
        </p:txBody>
      </p:sp>
      <p:sp>
        <p:nvSpPr>
          <p:cNvPr id="29704" name="Arc 8"/>
          <p:cNvSpPr>
            <a:spLocks/>
          </p:cNvSpPr>
          <p:nvPr/>
        </p:nvSpPr>
        <p:spPr bwMode="auto">
          <a:xfrm flipH="1">
            <a:off x="3627438" y="533400"/>
            <a:ext cx="487362" cy="2921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705" name="Arc 9"/>
          <p:cNvSpPr>
            <a:spLocks/>
          </p:cNvSpPr>
          <p:nvPr/>
        </p:nvSpPr>
        <p:spPr bwMode="auto">
          <a:xfrm>
            <a:off x="5562600" y="1524000"/>
            <a:ext cx="254000" cy="2209800"/>
          </a:xfrm>
          <a:custGeom>
            <a:avLst/>
            <a:gdLst>
              <a:gd name="G0" fmla="+- 952 0 0"/>
              <a:gd name="G1" fmla="+- 21600 0 0"/>
              <a:gd name="G2" fmla="+- 21600 0 0"/>
              <a:gd name="T0" fmla="*/ 952 w 22552"/>
              <a:gd name="T1" fmla="*/ 0 h 43200"/>
              <a:gd name="T2" fmla="*/ 0 w 22552"/>
              <a:gd name="T3" fmla="*/ 43179 h 43200"/>
              <a:gd name="T4" fmla="*/ 952 w 22552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52" h="43200" fill="none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</a:path>
              <a:path w="22552" h="43200" stroke="0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  <a:lnTo>
                  <a:pt x="952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9706" name="Group 10"/>
          <p:cNvGrpSpPr>
            <a:grpSpLocks/>
          </p:cNvGrpSpPr>
          <p:nvPr/>
        </p:nvGrpSpPr>
        <p:grpSpPr bwMode="auto">
          <a:xfrm>
            <a:off x="3429000" y="4038600"/>
            <a:ext cx="1095375" cy="407988"/>
            <a:chOff x="2100" y="2742"/>
            <a:chExt cx="671" cy="269"/>
          </a:xfrm>
        </p:grpSpPr>
        <p:sp>
          <p:nvSpPr>
            <p:cNvPr id="29707" name="Text Box 11"/>
            <p:cNvSpPr txBox="1">
              <a:spLocks noChangeArrowheads="1"/>
            </p:cNvSpPr>
            <p:nvPr/>
          </p:nvSpPr>
          <p:spPr bwMode="auto">
            <a:xfrm>
              <a:off x="2216" y="2796"/>
              <a:ext cx="555" cy="21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900" b="1">
                  <a:latin typeface="엽서체" pitchFamily="18" charset="-127"/>
                  <a:ea typeface="엽서체" pitchFamily="18" charset="-127"/>
                </a:rPr>
                <a:t>바닥글 삽입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ko-KR" altLang="en-US" sz="900" b="1">
                  <a:latin typeface="엽서체" pitchFamily="18" charset="-127"/>
                  <a:ea typeface="엽서체" pitchFamily="18" charset="-127"/>
                </a:rPr>
                <a:t>굴림 </a:t>
              </a:r>
              <a:r>
                <a:rPr lang="en-US" altLang="ko-KR" sz="900" b="1">
                  <a:latin typeface="엽서체" pitchFamily="18" charset="-127"/>
                  <a:ea typeface="엽서체" pitchFamily="18" charset="-127"/>
                </a:rPr>
                <a:t>14</a:t>
              </a:r>
              <a:r>
                <a:rPr lang="ko-KR" altLang="en-US" sz="900" b="1">
                  <a:latin typeface="엽서체" pitchFamily="18" charset="-127"/>
                  <a:ea typeface="엽서체" pitchFamily="18" charset="-127"/>
                </a:rPr>
                <a:t>포인트</a:t>
              </a:r>
            </a:p>
          </p:txBody>
        </p:sp>
        <p:sp>
          <p:nvSpPr>
            <p:cNvPr id="29708" name="Arc 12"/>
            <p:cNvSpPr>
              <a:spLocks/>
            </p:cNvSpPr>
            <p:nvPr/>
          </p:nvSpPr>
          <p:spPr bwMode="auto">
            <a:xfrm flipH="1" flipV="1">
              <a:off x="2100" y="2742"/>
              <a:ext cx="156" cy="1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sq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9709" name="Arc 13"/>
          <p:cNvSpPr>
            <a:spLocks/>
          </p:cNvSpPr>
          <p:nvPr/>
        </p:nvSpPr>
        <p:spPr bwMode="auto">
          <a:xfrm>
            <a:off x="5562600" y="1174750"/>
            <a:ext cx="228600" cy="228600"/>
          </a:xfrm>
          <a:custGeom>
            <a:avLst/>
            <a:gdLst>
              <a:gd name="G0" fmla="+- 952 0 0"/>
              <a:gd name="G1" fmla="+- 21600 0 0"/>
              <a:gd name="G2" fmla="+- 21600 0 0"/>
              <a:gd name="T0" fmla="*/ 952 w 22552"/>
              <a:gd name="T1" fmla="*/ 0 h 43200"/>
              <a:gd name="T2" fmla="*/ 0 w 22552"/>
              <a:gd name="T3" fmla="*/ 43179 h 43200"/>
              <a:gd name="T4" fmla="*/ 952 w 22552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52" h="43200" fill="none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</a:path>
              <a:path w="22552" h="43200" stroke="0" extrusionOk="0">
                <a:moveTo>
                  <a:pt x="951" y="0"/>
                </a:moveTo>
                <a:cubicBezTo>
                  <a:pt x="12881" y="0"/>
                  <a:pt x="22552" y="9670"/>
                  <a:pt x="22552" y="21600"/>
                </a:cubicBezTo>
                <a:cubicBezTo>
                  <a:pt x="22552" y="33529"/>
                  <a:pt x="12881" y="43200"/>
                  <a:pt x="952" y="43200"/>
                </a:cubicBezTo>
                <a:cubicBezTo>
                  <a:pt x="634" y="43200"/>
                  <a:pt x="317" y="43193"/>
                  <a:pt x="-1" y="43179"/>
                </a:cubicBezTo>
                <a:lnTo>
                  <a:pt x="952" y="21600"/>
                </a:lnTo>
                <a:close/>
              </a:path>
            </a:pathLst>
          </a:cu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5727700" y="1130300"/>
            <a:ext cx="962025" cy="325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굴림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900" b="1">
                <a:latin typeface="엽서체" pitchFamily="18" charset="-127"/>
                <a:ea typeface="엽서체" pitchFamily="18" charset="-127"/>
              </a:rPr>
              <a:t>20</a:t>
            </a:r>
            <a:r>
              <a:rPr lang="ko-KR" altLang="en-US" sz="900" b="1">
                <a:latin typeface="엽서체" pitchFamily="18" charset="-127"/>
                <a:ea typeface="엽서체" pitchFamily="18" charset="-127"/>
              </a:rPr>
              <a:t>포인트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유형을 편집하려면 누르십시오</a:t>
            </a:r>
            <a:r>
              <a:rPr lang="en-US" altLang="ko-KR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altLang="ko-KR"/>
              <a:t>&lt;한국정보산업연합회&gt;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Office_Word_97_-_2003___1.doc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&lt;한국정보산업연합회&gt;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ko-KR" sz="3200">
                <a:latin typeface="돋움" pitchFamily="50" charset="-127"/>
                <a:ea typeface="돋움" pitchFamily="50" charset="-127"/>
              </a:rPr>
              <a:t>Merchant </a:t>
            </a:r>
            <a:r>
              <a:rPr lang="ko-KR" altLang="en-US" sz="3200">
                <a:latin typeface="돋움" pitchFamily="50" charset="-127"/>
                <a:ea typeface="돋움" pitchFamily="50" charset="-127"/>
              </a:rPr>
              <a:t>시스템의 발전 추이</a:t>
            </a:r>
            <a:endParaRPr lang="ko-KR" altLang="en-US" sz="3200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1636713" y="6116638"/>
            <a:ext cx="66087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041400" y="5737225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>
                <a:latin typeface="돋움체" pitchFamily="49" charset="-127"/>
                <a:ea typeface="돋움체" pitchFamily="49" charset="-127"/>
              </a:rPr>
              <a:t>low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49325" y="1774825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>
                <a:latin typeface="돋움체" pitchFamily="49" charset="-127"/>
                <a:ea typeface="돋움체" pitchFamily="49" charset="-127"/>
              </a:rPr>
              <a:t>high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162800" y="6154738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>
                <a:latin typeface="돋움체" pitchFamily="49" charset="-127"/>
                <a:ea typeface="돋움체" pitchFamily="49" charset="-127"/>
              </a:rPr>
              <a:t>high</a:t>
            </a:r>
          </a:p>
        </p:txBody>
      </p:sp>
      <p:sp>
        <p:nvSpPr>
          <p:cNvPr id="4103" name="Arc 7"/>
          <p:cNvSpPr>
            <a:spLocks/>
          </p:cNvSpPr>
          <p:nvPr/>
        </p:nvSpPr>
        <p:spPr bwMode="auto">
          <a:xfrm>
            <a:off x="1636713" y="3944938"/>
            <a:ext cx="2782887" cy="22733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1"/>
              <a:gd name="T1" fmla="*/ 0 h 21600"/>
              <a:gd name="T2" fmla="*/ 21581 w 21581"/>
              <a:gd name="T3" fmla="*/ 20701 h 21600"/>
              <a:gd name="T4" fmla="*/ 0 w 2158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1" h="21600" fill="none" extrusionOk="0">
                <a:moveTo>
                  <a:pt x="-1" y="0"/>
                </a:moveTo>
                <a:cubicBezTo>
                  <a:pt x="11579" y="0"/>
                  <a:pt x="21099" y="9131"/>
                  <a:pt x="21581" y="20700"/>
                </a:cubicBezTo>
              </a:path>
              <a:path w="21581" h="21600" stroke="0" extrusionOk="0">
                <a:moveTo>
                  <a:pt x="-1" y="0"/>
                </a:moveTo>
                <a:cubicBezTo>
                  <a:pt x="11579" y="0"/>
                  <a:pt x="21099" y="9131"/>
                  <a:pt x="21581" y="207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" name="Arc 8"/>
          <p:cNvSpPr>
            <a:spLocks/>
          </p:cNvSpPr>
          <p:nvPr/>
        </p:nvSpPr>
        <p:spPr bwMode="auto">
          <a:xfrm>
            <a:off x="1636713" y="1968500"/>
            <a:ext cx="5297487" cy="428783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8"/>
              <a:gd name="T1" fmla="*/ 0 h 21600"/>
              <a:gd name="T2" fmla="*/ 21588 w 21588"/>
              <a:gd name="T3" fmla="*/ 20890 h 21600"/>
              <a:gd name="T4" fmla="*/ 0 w 2158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8" h="21600" fill="none" extrusionOk="0">
                <a:moveTo>
                  <a:pt x="-1" y="0"/>
                </a:moveTo>
                <a:cubicBezTo>
                  <a:pt x="11652" y="0"/>
                  <a:pt x="21205" y="9243"/>
                  <a:pt x="21588" y="20889"/>
                </a:cubicBezTo>
              </a:path>
              <a:path w="21588" h="21600" stroke="0" extrusionOk="0">
                <a:moveTo>
                  <a:pt x="-1" y="0"/>
                </a:moveTo>
                <a:cubicBezTo>
                  <a:pt x="11652" y="0"/>
                  <a:pt x="21205" y="9243"/>
                  <a:pt x="21588" y="20889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667000" y="5721350"/>
            <a:ext cx="6912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돋움체" pitchFamily="49" charset="-127"/>
                <a:ea typeface="돋움체" pitchFamily="49" charset="-127"/>
              </a:rPr>
              <a:t>2012</a:t>
            </a:r>
            <a:endParaRPr lang="en-US" altLang="ko-KR" sz="2000" b="1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486400" y="5721350"/>
            <a:ext cx="6912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돋움체" pitchFamily="49" charset="-127"/>
                <a:ea typeface="돋움체" pitchFamily="49" charset="-127"/>
              </a:rPr>
              <a:t>2013</a:t>
            </a:r>
            <a:endParaRPr lang="en-US" altLang="ko-KR" sz="2000" b="1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-4280749">
            <a:off x="1860550" y="3735388"/>
            <a:ext cx="1446213" cy="471487"/>
          </a:xfrm>
          <a:prstGeom prst="rightArrow">
            <a:avLst>
              <a:gd name="adj1" fmla="val 50000"/>
              <a:gd name="adj2" fmla="val 7668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-2528783">
            <a:off x="2895600" y="4313238"/>
            <a:ext cx="1447800" cy="469900"/>
          </a:xfrm>
          <a:prstGeom prst="rightArrow">
            <a:avLst>
              <a:gd name="adj1" fmla="val 50000"/>
              <a:gd name="adj2" fmla="val 7702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-761812">
            <a:off x="3733800" y="5303838"/>
            <a:ext cx="1447800" cy="469900"/>
          </a:xfrm>
          <a:prstGeom prst="rightArrow">
            <a:avLst>
              <a:gd name="adj1" fmla="val 50000"/>
              <a:gd name="adj2" fmla="val 7702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" name="Oval 14"/>
          <p:cNvSpPr>
            <a:spLocks noChangeArrowheads="1"/>
          </p:cNvSpPr>
          <p:nvPr/>
        </p:nvSpPr>
        <p:spPr bwMode="auto">
          <a:xfrm>
            <a:off x="2590800" y="2332038"/>
            <a:ext cx="846138" cy="8461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000">
                <a:latin typeface="돋움체" pitchFamily="49" charset="-127"/>
                <a:ea typeface="돋움체" pitchFamily="49" charset="-127"/>
              </a:rPr>
              <a:t>ERP</a:t>
            </a: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V="1">
            <a:off x="1638300" y="1493838"/>
            <a:ext cx="0" cy="4638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2" name="Oval 16"/>
          <p:cNvSpPr>
            <a:spLocks noChangeArrowheads="1"/>
          </p:cNvSpPr>
          <p:nvPr/>
        </p:nvSpPr>
        <p:spPr bwMode="auto">
          <a:xfrm>
            <a:off x="4191000" y="3322638"/>
            <a:ext cx="846138" cy="8461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000">
                <a:latin typeface="돋움체" pitchFamily="49" charset="-127"/>
                <a:ea typeface="돋움체" pitchFamily="49" charset="-127"/>
              </a:rPr>
              <a:t>솔루션</a:t>
            </a:r>
          </a:p>
        </p:txBody>
      </p:sp>
      <p:sp>
        <p:nvSpPr>
          <p:cNvPr id="4113" name="Oval 17"/>
          <p:cNvSpPr>
            <a:spLocks noChangeArrowheads="1"/>
          </p:cNvSpPr>
          <p:nvPr/>
        </p:nvSpPr>
        <p:spPr bwMode="auto">
          <a:xfrm>
            <a:off x="5283200" y="4846638"/>
            <a:ext cx="846138" cy="8461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000">
                <a:latin typeface="돋움체" pitchFamily="49" charset="-127"/>
                <a:ea typeface="돋움체" pitchFamily="49" charset="-127"/>
              </a:rPr>
              <a:t>플랫폼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&lt;한국정보산업연합회&gt;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5334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ko-KR" sz="3200">
                <a:latin typeface="굴림" pitchFamily="50" charset="-127"/>
              </a:rPr>
              <a:t>Outsourcing </a:t>
            </a:r>
            <a:r>
              <a:rPr lang="ko-KR" altLang="en-US" sz="3200">
                <a:latin typeface="굴림" pitchFamily="50" charset="-127"/>
              </a:rPr>
              <a:t>구성과 조작적 정의</a:t>
            </a:r>
            <a:endParaRPr lang="ko-KR" altLang="en-US" sz="320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609600" y="1600200"/>
          <a:ext cx="8229600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Document" r:id="rId4" imgW="8564550" imgH="5057074" progId="Word.Document.8">
                  <p:embed/>
                </p:oleObj>
              </mc:Choice>
              <mc:Fallback>
                <p:oleObj name="Document" r:id="rId4" imgW="8564550" imgH="505707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600200"/>
                        <a:ext cx="8229600" cy="502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&lt;한국정보산업연합회&gt;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27300" y="153988"/>
            <a:ext cx="408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sz="3000" b="1" u="sng" dirty="0"/>
              <a:t>기업운영방식의 </a:t>
            </a:r>
            <a:r>
              <a:rPr lang="ko-KR" altLang="en-US" sz="3000" b="1" u="sng" dirty="0" err="1"/>
              <a:t>신동향</a:t>
            </a:r>
            <a:endParaRPr lang="ko-KR" altLang="en-US" sz="3000" b="1" u="sng" dirty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52475" y="922338"/>
            <a:ext cx="3136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/>
              <a:t>&lt;</a:t>
            </a:r>
            <a:r>
              <a:rPr lang="ko-KR" altLang="en-US" sz="2000"/>
              <a:t>기업의 스톡옵션의 도입</a:t>
            </a:r>
            <a:r>
              <a:rPr lang="en-US" altLang="ko-KR" sz="2000"/>
              <a:t>&gt;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5962650" y="922338"/>
            <a:ext cx="2120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000"/>
              <a:t>&lt;</a:t>
            </a:r>
            <a:r>
              <a:rPr lang="ko-KR" altLang="en-US" sz="2000"/>
              <a:t>벤처 그룹 형성</a:t>
            </a:r>
            <a:r>
              <a:rPr lang="en-US" altLang="ko-KR" sz="2000"/>
              <a:t>&gt;</a:t>
            </a:r>
          </a:p>
        </p:txBody>
      </p:sp>
      <p:grpSp>
        <p:nvGrpSpPr>
          <p:cNvPr id="12302" name="Group 14"/>
          <p:cNvGrpSpPr>
            <a:grpSpLocks/>
          </p:cNvGrpSpPr>
          <p:nvPr/>
        </p:nvGrpSpPr>
        <p:grpSpPr bwMode="auto">
          <a:xfrm>
            <a:off x="708025" y="1514475"/>
            <a:ext cx="2800350" cy="533400"/>
            <a:chOff x="444" y="1222"/>
            <a:chExt cx="1764" cy="336"/>
          </a:xfrm>
        </p:grpSpPr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864" y="1222"/>
              <a:ext cx="1344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ko-KR" altLang="en-US" sz="1300"/>
                <a:t>회사발전</a:t>
              </a:r>
              <a:r>
                <a:rPr lang="en-US" altLang="ko-KR" sz="1300"/>
                <a:t>, </a:t>
              </a:r>
              <a:r>
                <a:rPr lang="ko-KR" altLang="en-US" sz="1300"/>
                <a:t>이익극대화</a:t>
              </a:r>
            </a:p>
          </p:txBody>
        </p:sp>
        <p:sp>
          <p:nvSpPr>
            <p:cNvPr id="12304" name="Text Box 16"/>
            <p:cNvSpPr txBox="1">
              <a:spLocks noChangeArrowheads="1"/>
            </p:cNvSpPr>
            <p:nvPr/>
          </p:nvSpPr>
          <p:spPr bwMode="auto">
            <a:xfrm>
              <a:off x="444" y="1301"/>
              <a:ext cx="32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1300"/>
                <a:t>효과</a:t>
              </a:r>
            </a:p>
          </p:txBody>
        </p:sp>
      </p:grpSp>
      <p:sp>
        <p:nvSpPr>
          <p:cNvPr id="12305" name="Line 17"/>
          <p:cNvSpPr>
            <a:spLocks noChangeShapeType="1"/>
          </p:cNvSpPr>
          <p:nvPr/>
        </p:nvSpPr>
        <p:spPr bwMode="auto">
          <a:xfrm flipV="1">
            <a:off x="2203450" y="2044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2307" name="Group 19"/>
          <p:cNvGrpSpPr>
            <a:grpSpLocks/>
          </p:cNvGrpSpPr>
          <p:nvPr/>
        </p:nvGrpSpPr>
        <p:grpSpPr bwMode="auto">
          <a:xfrm>
            <a:off x="685800" y="5670550"/>
            <a:ext cx="2895600" cy="533400"/>
            <a:chOff x="336" y="3936"/>
            <a:chExt cx="1824" cy="336"/>
          </a:xfrm>
        </p:grpSpPr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947" y="3936"/>
              <a:ext cx="1213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ko-KR" altLang="en-US" sz="1300"/>
                <a:t>성과배분의 필요성</a:t>
              </a:r>
            </a:p>
          </p:txBody>
        </p:sp>
        <p:sp>
          <p:nvSpPr>
            <p:cNvPr id="12309" name="Text Box 21"/>
            <p:cNvSpPr txBox="1">
              <a:spLocks noChangeArrowheads="1"/>
            </p:cNvSpPr>
            <p:nvPr/>
          </p:nvSpPr>
          <p:spPr bwMode="auto">
            <a:xfrm>
              <a:off x="336" y="4037"/>
              <a:ext cx="532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1300"/>
                <a:t>도입배경</a:t>
              </a:r>
            </a:p>
          </p:txBody>
        </p:sp>
      </p:grpSp>
      <p:sp>
        <p:nvSpPr>
          <p:cNvPr id="12310" name="Line 22"/>
          <p:cNvSpPr>
            <a:spLocks noChangeShapeType="1"/>
          </p:cNvSpPr>
          <p:nvPr/>
        </p:nvSpPr>
        <p:spPr bwMode="auto">
          <a:xfrm flipV="1">
            <a:off x="2203450" y="544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457200" y="2563813"/>
            <a:ext cx="1079500" cy="1079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벤처정신</a:t>
            </a:r>
          </a:p>
          <a:p>
            <a:pPr algn="ctr"/>
            <a:r>
              <a:rPr lang="ko-KR" altLang="en-US" sz="1300"/>
              <a:t>활용</a:t>
            </a:r>
          </a:p>
          <a:p>
            <a:pPr algn="ctr"/>
            <a:endParaRPr lang="en-US" altLang="ko-KR" sz="1300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2819400" y="2563813"/>
            <a:ext cx="1079500" cy="1079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가능성</a:t>
            </a:r>
          </a:p>
          <a:p>
            <a:pPr algn="ctr"/>
            <a:endParaRPr lang="en-US" altLang="ko-KR" sz="1300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457200" y="4151313"/>
            <a:ext cx="1079500" cy="1079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ko-KR" sz="1300"/>
          </a:p>
          <a:p>
            <a:pPr algn="ctr"/>
            <a:r>
              <a:rPr lang="ko-KR" altLang="en-US" sz="1300"/>
              <a:t>경영참여</a:t>
            </a:r>
          </a:p>
          <a:p>
            <a:pPr algn="ctr"/>
            <a:r>
              <a:rPr lang="ko-KR" altLang="en-US" sz="1300"/>
              <a:t>의식</a:t>
            </a:r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2819400" y="4151313"/>
            <a:ext cx="1079500" cy="1079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ko-KR" sz="1300"/>
          </a:p>
          <a:p>
            <a:pPr algn="ctr"/>
            <a:r>
              <a:rPr lang="ko-KR" altLang="en-US" sz="1300"/>
              <a:t>높은</a:t>
            </a:r>
          </a:p>
          <a:p>
            <a:pPr algn="ctr"/>
            <a:r>
              <a:rPr lang="ko-KR" altLang="en-US" sz="1300"/>
              <a:t>성취감</a:t>
            </a:r>
          </a:p>
        </p:txBody>
      </p:sp>
      <p:sp>
        <p:nvSpPr>
          <p:cNvPr id="12374" name="AutoShape 86"/>
          <p:cNvSpPr>
            <a:spLocks noChangeArrowheads="1"/>
          </p:cNvSpPr>
          <p:nvPr/>
        </p:nvSpPr>
        <p:spPr bwMode="auto">
          <a:xfrm>
            <a:off x="2286000" y="3097213"/>
            <a:ext cx="1511300" cy="1511300"/>
          </a:xfrm>
          <a:prstGeom prst="diamond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경쟁력 강화</a:t>
            </a:r>
          </a:p>
        </p:txBody>
      </p:sp>
      <p:sp>
        <p:nvSpPr>
          <p:cNvPr id="12375" name="AutoShape 87"/>
          <p:cNvSpPr>
            <a:spLocks noChangeArrowheads="1"/>
          </p:cNvSpPr>
          <p:nvPr/>
        </p:nvSpPr>
        <p:spPr bwMode="auto">
          <a:xfrm>
            <a:off x="1447800" y="3935413"/>
            <a:ext cx="1511300" cy="1511300"/>
          </a:xfrm>
          <a:prstGeom prst="diamond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임직원</a:t>
            </a:r>
          </a:p>
          <a:p>
            <a:pPr algn="ctr"/>
            <a:r>
              <a:rPr lang="ko-KR" altLang="en-US" sz="1300"/>
              <a:t>근로의욕제고</a:t>
            </a:r>
          </a:p>
        </p:txBody>
      </p:sp>
      <p:sp>
        <p:nvSpPr>
          <p:cNvPr id="12379" name="AutoShape 91"/>
          <p:cNvSpPr>
            <a:spLocks noChangeArrowheads="1"/>
          </p:cNvSpPr>
          <p:nvPr/>
        </p:nvSpPr>
        <p:spPr bwMode="auto">
          <a:xfrm>
            <a:off x="1447800" y="2259013"/>
            <a:ext cx="1511300" cy="1511300"/>
          </a:xfrm>
          <a:prstGeom prst="diamond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우수인력</a:t>
            </a:r>
          </a:p>
          <a:p>
            <a:pPr algn="ctr"/>
            <a:r>
              <a:rPr lang="ko-KR" altLang="en-US" sz="1300"/>
              <a:t>확보</a:t>
            </a:r>
          </a:p>
        </p:txBody>
      </p:sp>
      <p:sp>
        <p:nvSpPr>
          <p:cNvPr id="12380" name="AutoShape 92"/>
          <p:cNvSpPr>
            <a:spLocks noChangeArrowheads="1"/>
          </p:cNvSpPr>
          <p:nvPr/>
        </p:nvSpPr>
        <p:spPr bwMode="auto">
          <a:xfrm>
            <a:off x="609600" y="3097213"/>
            <a:ext cx="1511300" cy="1511300"/>
          </a:xfrm>
          <a:prstGeom prst="diamond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안정적</a:t>
            </a:r>
          </a:p>
          <a:p>
            <a:pPr algn="ctr"/>
            <a:r>
              <a:rPr lang="ko-KR" altLang="en-US" sz="1300"/>
              <a:t>주주확보</a:t>
            </a:r>
          </a:p>
        </p:txBody>
      </p:sp>
      <p:sp>
        <p:nvSpPr>
          <p:cNvPr id="12313" name="Oval 25"/>
          <p:cNvSpPr>
            <a:spLocks noChangeArrowheads="1"/>
          </p:cNvSpPr>
          <p:nvPr/>
        </p:nvSpPr>
        <p:spPr bwMode="auto">
          <a:xfrm>
            <a:off x="5257800" y="1479550"/>
            <a:ext cx="10668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예비</a:t>
            </a:r>
          </a:p>
          <a:p>
            <a:pPr algn="ctr"/>
            <a:endParaRPr lang="ko-KR" altLang="en-US" sz="1300"/>
          </a:p>
          <a:p>
            <a:pPr algn="ctr"/>
            <a:r>
              <a:rPr lang="ko-KR" altLang="en-US" sz="1300"/>
              <a:t>벤처인</a:t>
            </a:r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5257800" y="20129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6858000" y="1784350"/>
            <a:ext cx="1752600" cy="533400"/>
          </a:xfrm>
          <a:prstGeom prst="leftArrowCallout">
            <a:avLst>
              <a:gd name="adj1" fmla="val 40472"/>
              <a:gd name="adj2" fmla="val 25000"/>
              <a:gd name="adj3" fmla="val 31838"/>
              <a:gd name="adj4" fmla="val 6422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300"/>
              <a:t>대기업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6553200" y="1646238"/>
            <a:ext cx="8445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sz="1300"/>
              <a:t>인력탈출</a:t>
            </a:r>
          </a:p>
        </p:txBody>
      </p:sp>
      <p:sp>
        <p:nvSpPr>
          <p:cNvPr id="12342" name="Line 54"/>
          <p:cNvSpPr>
            <a:spLocks noChangeShapeType="1"/>
          </p:cNvSpPr>
          <p:nvPr/>
        </p:nvSpPr>
        <p:spPr bwMode="auto">
          <a:xfrm>
            <a:off x="6953250" y="5734050"/>
            <a:ext cx="71438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43" name="Line 55"/>
          <p:cNvSpPr>
            <a:spLocks noChangeShapeType="1"/>
          </p:cNvSpPr>
          <p:nvPr/>
        </p:nvSpPr>
        <p:spPr bwMode="auto">
          <a:xfrm flipH="1">
            <a:off x="7681913" y="5737225"/>
            <a:ext cx="71437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2344" name="Group 56"/>
          <p:cNvGrpSpPr>
            <a:grpSpLocks/>
          </p:cNvGrpSpPr>
          <p:nvPr/>
        </p:nvGrpSpPr>
        <p:grpSpPr bwMode="auto">
          <a:xfrm>
            <a:off x="6553200" y="5648325"/>
            <a:ext cx="1600200" cy="552450"/>
            <a:chOff x="3120" y="3120"/>
            <a:chExt cx="528" cy="457"/>
          </a:xfrm>
        </p:grpSpPr>
        <p:sp>
          <p:nvSpPr>
            <p:cNvPr id="12345" name="AutoShape 57"/>
            <p:cNvSpPr>
              <a:spLocks noChangeArrowheads="1"/>
            </p:cNvSpPr>
            <p:nvPr/>
          </p:nvSpPr>
          <p:spPr bwMode="auto">
            <a:xfrm>
              <a:off x="3120" y="3120"/>
              <a:ext cx="528" cy="457"/>
            </a:xfrm>
            <a:prstGeom prst="hexagon">
              <a:avLst>
                <a:gd name="adj" fmla="val 28884"/>
                <a:gd name="vf" fmla="val 11547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346" name="AutoShape 58"/>
            <p:cNvSpPr>
              <a:spLocks noChangeArrowheads="1"/>
            </p:cNvSpPr>
            <p:nvPr/>
          </p:nvSpPr>
          <p:spPr bwMode="auto">
            <a:xfrm>
              <a:off x="3168" y="3163"/>
              <a:ext cx="432" cy="374"/>
            </a:xfrm>
            <a:prstGeom prst="hexagon">
              <a:avLst>
                <a:gd name="adj" fmla="val 28877"/>
                <a:gd name="vf" fmla="val 11547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2347" name="Line 59"/>
          <p:cNvSpPr>
            <a:spLocks noChangeShapeType="1"/>
          </p:cNvSpPr>
          <p:nvPr/>
        </p:nvSpPr>
        <p:spPr bwMode="auto">
          <a:xfrm>
            <a:off x="7681913" y="6149975"/>
            <a:ext cx="71437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48" name="Line 60"/>
          <p:cNvSpPr>
            <a:spLocks noChangeShapeType="1"/>
          </p:cNvSpPr>
          <p:nvPr/>
        </p:nvSpPr>
        <p:spPr bwMode="auto">
          <a:xfrm flipH="1">
            <a:off x="6964363" y="6153150"/>
            <a:ext cx="53975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49" name="Line 61"/>
          <p:cNvSpPr>
            <a:spLocks noChangeShapeType="1"/>
          </p:cNvSpPr>
          <p:nvPr/>
        </p:nvSpPr>
        <p:spPr bwMode="auto">
          <a:xfrm>
            <a:off x="6553200" y="5922963"/>
            <a:ext cx="147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50" name="Line 62"/>
          <p:cNvSpPr>
            <a:spLocks noChangeShapeType="1"/>
          </p:cNvSpPr>
          <p:nvPr/>
        </p:nvSpPr>
        <p:spPr bwMode="auto">
          <a:xfrm>
            <a:off x="8001000" y="5926138"/>
            <a:ext cx="147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51" name="Line 63"/>
          <p:cNvSpPr>
            <a:spLocks noChangeShapeType="1"/>
          </p:cNvSpPr>
          <p:nvPr/>
        </p:nvSpPr>
        <p:spPr bwMode="auto">
          <a:xfrm>
            <a:off x="7024688" y="5499100"/>
            <a:ext cx="57150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52" name="Line 64"/>
          <p:cNvSpPr>
            <a:spLocks noChangeShapeType="1"/>
          </p:cNvSpPr>
          <p:nvPr/>
        </p:nvSpPr>
        <p:spPr bwMode="auto">
          <a:xfrm flipH="1">
            <a:off x="7593013" y="5502275"/>
            <a:ext cx="55562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2353" name="Group 65"/>
          <p:cNvGrpSpPr>
            <a:grpSpLocks/>
          </p:cNvGrpSpPr>
          <p:nvPr/>
        </p:nvGrpSpPr>
        <p:grpSpPr bwMode="auto">
          <a:xfrm>
            <a:off x="6729413" y="5434013"/>
            <a:ext cx="1247775" cy="554037"/>
            <a:chOff x="3120" y="3120"/>
            <a:chExt cx="528" cy="457"/>
          </a:xfrm>
        </p:grpSpPr>
        <p:sp>
          <p:nvSpPr>
            <p:cNvPr id="12354" name="AutoShape 66"/>
            <p:cNvSpPr>
              <a:spLocks noChangeArrowheads="1"/>
            </p:cNvSpPr>
            <p:nvPr/>
          </p:nvSpPr>
          <p:spPr bwMode="auto">
            <a:xfrm>
              <a:off x="3120" y="3120"/>
              <a:ext cx="528" cy="457"/>
            </a:xfrm>
            <a:prstGeom prst="hexagon">
              <a:avLst>
                <a:gd name="adj" fmla="val 28884"/>
                <a:gd name="vf" fmla="val 11547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355" name="AutoShape 67"/>
            <p:cNvSpPr>
              <a:spLocks noChangeArrowheads="1"/>
            </p:cNvSpPr>
            <p:nvPr/>
          </p:nvSpPr>
          <p:spPr bwMode="auto">
            <a:xfrm>
              <a:off x="3168" y="3163"/>
              <a:ext cx="432" cy="374"/>
            </a:xfrm>
            <a:prstGeom prst="hexagon">
              <a:avLst>
                <a:gd name="adj" fmla="val 28877"/>
                <a:gd name="vf" fmla="val 11547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2356" name="Line 68"/>
          <p:cNvSpPr>
            <a:spLocks noChangeShapeType="1"/>
          </p:cNvSpPr>
          <p:nvPr/>
        </p:nvSpPr>
        <p:spPr bwMode="auto">
          <a:xfrm>
            <a:off x="7608888" y="5934075"/>
            <a:ext cx="57150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57" name="Line 69"/>
          <p:cNvSpPr>
            <a:spLocks noChangeShapeType="1"/>
          </p:cNvSpPr>
          <p:nvPr/>
        </p:nvSpPr>
        <p:spPr bwMode="auto">
          <a:xfrm flipH="1">
            <a:off x="7037388" y="5935663"/>
            <a:ext cx="57150" cy="5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58" name="Line 70"/>
          <p:cNvSpPr>
            <a:spLocks noChangeShapeType="1"/>
          </p:cNvSpPr>
          <p:nvPr/>
        </p:nvSpPr>
        <p:spPr bwMode="auto">
          <a:xfrm>
            <a:off x="6729413" y="571182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59" name="Line 71"/>
          <p:cNvSpPr>
            <a:spLocks noChangeShapeType="1"/>
          </p:cNvSpPr>
          <p:nvPr/>
        </p:nvSpPr>
        <p:spPr bwMode="auto">
          <a:xfrm>
            <a:off x="7858125" y="5710238"/>
            <a:ext cx="115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1" name="AutoShape 73"/>
          <p:cNvSpPr>
            <a:spLocks noChangeArrowheads="1"/>
          </p:cNvSpPr>
          <p:nvPr/>
        </p:nvSpPr>
        <p:spPr bwMode="auto">
          <a:xfrm>
            <a:off x="6875463" y="5295900"/>
            <a:ext cx="954087" cy="434975"/>
          </a:xfrm>
          <a:prstGeom prst="hexagon">
            <a:avLst>
              <a:gd name="adj" fmla="val 54836"/>
              <a:gd name="vf" fmla="val 115470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2" name="AutoShape 74"/>
          <p:cNvSpPr>
            <a:spLocks noChangeArrowheads="1"/>
          </p:cNvSpPr>
          <p:nvPr/>
        </p:nvSpPr>
        <p:spPr bwMode="auto">
          <a:xfrm>
            <a:off x="6962775" y="5337175"/>
            <a:ext cx="779463" cy="355600"/>
          </a:xfrm>
          <a:prstGeom prst="hexagon">
            <a:avLst>
              <a:gd name="adj" fmla="val 54799"/>
              <a:gd name="vf" fmla="val 115470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3" name="Line 75"/>
          <p:cNvSpPr>
            <a:spLocks noChangeShapeType="1"/>
          </p:cNvSpPr>
          <p:nvPr/>
        </p:nvSpPr>
        <p:spPr bwMode="auto">
          <a:xfrm>
            <a:off x="7113588" y="5295900"/>
            <a:ext cx="42862" cy="39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4" name="Line 76"/>
          <p:cNvSpPr>
            <a:spLocks noChangeShapeType="1"/>
          </p:cNvSpPr>
          <p:nvPr/>
        </p:nvSpPr>
        <p:spPr bwMode="auto">
          <a:xfrm flipH="1">
            <a:off x="7548563" y="5297488"/>
            <a:ext cx="42862" cy="39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5" name="Line 77"/>
          <p:cNvSpPr>
            <a:spLocks noChangeShapeType="1"/>
          </p:cNvSpPr>
          <p:nvPr/>
        </p:nvSpPr>
        <p:spPr bwMode="auto">
          <a:xfrm>
            <a:off x="7548563" y="5692775"/>
            <a:ext cx="42862" cy="39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6" name="Line 78"/>
          <p:cNvSpPr>
            <a:spLocks noChangeShapeType="1"/>
          </p:cNvSpPr>
          <p:nvPr/>
        </p:nvSpPr>
        <p:spPr bwMode="auto">
          <a:xfrm flipH="1">
            <a:off x="7110413" y="5694363"/>
            <a:ext cx="42862" cy="3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7" name="Line 79"/>
          <p:cNvSpPr>
            <a:spLocks noChangeShapeType="1"/>
          </p:cNvSpPr>
          <p:nvPr/>
        </p:nvSpPr>
        <p:spPr bwMode="auto">
          <a:xfrm>
            <a:off x="6875463" y="5513388"/>
            <a:ext cx="87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8" name="Line 80"/>
          <p:cNvSpPr>
            <a:spLocks noChangeShapeType="1"/>
          </p:cNvSpPr>
          <p:nvPr/>
        </p:nvSpPr>
        <p:spPr bwMode="auto">
          <a:xfrm>
            <a:off x="7739063" y="5514975"/>
            <a:ext cx="87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69" name="Rectangle 81"/>
          <p:cNvSpPr>
            <a:spLocks noChangeArrowheads="1"/>
          </p:cNvSpPr>
          <p:nvPr/>
        </p:nvSpPr>
        <p:spPr bwMode="auto">
          <a:xfrm>
            <a:off x="7013575" y="5359400"/>
            <a:ext cx="67945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ko-KR" altLang="en-US" sz="1300"/>
              <a:t>신벤처</a:t>
            </a:r>
          </a:p>
        </p:txBody>
      </p:sp>
      <p:sp>
        <p:nvSpPr>
          <p:cNvPr id="12318" name="AutoShape 30"/>
          <p:cNvSpPr>
            <a:spLocks noChangeArrowheads="1"/>
          </p:cNvSpPr>
          <p:nvPr/>
        </p:nvSpPr>
        <p:spPr bwMode="auto">
          <a:xfrm>
            <a:off x="7467600" y="4832350"/>
            <a:ext cx="5334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2340" name="AutoShape 52"/>
          <p:cNvSpPr>
            <a:spLocks noChangeArrowheads="1"/>
          </p:cNvSpPr>
          <p:nvPr/>
        </p:nvSpPr>
        <p:spPr bwMode="auto">
          <a:xfrm rot="-2700000">
            <a:off x="6019800" y="2413000"/>
            <a:ext cx="457200" cy="395288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ko-KR" altLang="ko-KR"/>
          </a:p>
        </p:txBody>
      </p:sp>
      <p:sp>
        <p:nvSpPr>
          <p:cNvPr id="12319" name="Oval 31"/>
          <p:cNvSpPr>
            <a:spLocks noChangeArrowheads="1"/>
          </p:cNvSpPr>
          <p:nvPr/>
        </p:nvSpPr>
        <p:spPr bwMode="auto">
          <a:xfrm>
            <a:off x="5695950" y="2643188"/>
            <a:ext cx="2590800" cy="25479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39" name="Text Box 51"/>
          <p:cNvSpPr txBox="1">
            <a:spLocks noChangeArrowheads="1"/>
          </p:cNvSpPr>
          <p:nvPr/>
        </p:nvSpPr>
        <p:spPr bwMode="auto">
          <a:xfrm>
            <a:off x="6734175" y="3671888"/>
            <a:ext cx="5143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sz="1300"/>
              <a:t>벤처</a:t>
            </a:r>
          </a:p>
          <a:p>
            <a:r>
              <a:rPr lang="ko-KR" altLang="en-US" sz="1300"/>
              <a:t>업계</a:t>
            </a:r>
          </a:p>
        </p:txBody>
      </p:sp>
      <p:sp>
        <p:nvSpPr>
          <p:cNvPr id="12321" name="Oval 33"/>
          <p:cNvSpPr>
            <a:spLocks noChangeArrowheads="1"/>
          </p:cNvSpPr>
          <p:nvPr/>
        </p:nvSpPr>
        <p:spPr bwMode="auto">
          <a:xfrm flipH="1" flipV="1">
            <a:off x="5843588" y="3522663"/>
            <a:ext cx="827087" cy="827087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22" name="AutoShape 34"/>
          <p:cNvSpPr>
            <a:spLocks noChangeArrowheads="1"/>
          </p:cNvSpPr>
          <p:nvPr/>
        </p:nvSpPr>
        <p:spPr bwMode="auto">
          <a:xfrm flipV="1">
            <a:off x="5894388" y="3567113"/>
            <a:ext cx="719137" cy="7413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ko-KR" altLang="ko-KR" sz="1300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5973763" y="3786188"/>
            <a:ext cx="49688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300">
                <a:latin typeface="굴림" pitchFamily="50" charset="-127"/>
              </a:rPr>
              <a:t>KTB</a:t>
            </a:r>
          </a:p>
        </p:txBody>
      </p:sp>
      <p:sp>
        <p:nvSpPr>
          <p:cNvPr id="12400" name="Oval 112"/>
          <p:cNvSpPr>
            <a:spLocks noChangeArrowheads="1"/>
          </p:cNvSpPr>
          <p:nvPr/>
        </p:nvSpPr>
        <p:spPr bwMode="auto">
          <a:xfrm rot="5400000" flipH="1" flipV="1">
            <a:off x="6529388" y="2795588"/>
            <a:ext cx="827087" cy="827087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401" name="AutoShape 113"/>
          <p:cNvSpPr>
            <a:spLocks noChangeArrowheads="1"/>
          </p:cNvSpPr>
          <p:nvPr/>
        </p:nvSpPr>
        <p:spPr bwMode="auto">
          <a:xfrm rot="5400000" flipV="1">
            <a:off x="6584156" y="2832894"/>
            <a:ext cx="719138" cy="74295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ko-KR" altLang="ko-KR" sz="1300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6761163" y="2901950"/>
            <a:ext cx="34925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ko-KR" altLang="en-US" sz="1300"/>
              <a:t>매</a:t>
            </a:r>
          </a:p>
          <a:p>
            <a:pPr>
              <a:lnSpc>
                <a:spcPct val="85000"/>
              </a:lnSpc>
            </a:pPr>
            <a:r>
              <a:rPr lang="ko-KR" altLang="en-US" sz="1300"/>
              <a:t>디</a:t>
            </a:r>
          </a:p>
          <a:p>
            <a:pPr>
              <a:lnSpc>
                <a:spcPct val="85000"/>
              </a:lnSpc>
            </a:pPr>
            <a:r>
              <a:rPr lang="ko-KR" altLang="en-US" sz="1300"/>
              <a:t>슨</a:t>
            </a:r>
          </a:p>
        </p:txBody>
      </p:sp>
      <p:sp>
        <p:nvSpPr>
          <p:cNvPr id="12396" name="Oval 108"/>
          <p:cNvSpPr>
            <a:spLocks noChangeArrowheads="1"/>
          </p:cNvSpPr>
          <p:nvPr/>
        </p:nvSpPr>
        <p:spPr bwMode="auto">
          <a:xfrm flipV="1">
            <a:off x="7296150" y="3511550"/>
            <a:ext cx="827088" cy="827088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97" name="AutoShape 109"/>
          <p:cNvSpPr>
            <a:spLocks noChangeArrowheads="1"/>
          </p:cNvSpPr>
          <p:nvPr/>
        </p:nvSpPr>
        <p:spPr bwMode="auto">
          <a:xfrm flipH="1" flipV="1">
            <a:off x="7350125" y="3554413"/>
            <a:ext cx="719138" cy="7413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ko-KR" altLang="ko-KR" sz="1300"/>
          </a:p>
        </p:txBody>
      </p:sp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7286625" y="3779838"/>
            <a:ext cx="8445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sz="1300"/>
              <a:t>미래산업</a:t>
            </a:r>
          </a:p>
        </p:txBody>
      </p:sp>
      <p:sp>
        <p:nvSpPr>
          <p:cNvPr id="12392" name="Oval 104"/>
          <p:cNvSpPr>
            <a:spLocks noChangeArrowheads="1"/>
          </p:cNvSpPr>
          <p:nvPr/>
        </p:nvSpPr>
        <p:spPr bwMode="auto">
          <a:xfrm rot="-5400000" flipH="1" flipV="1">
            <a:off x="6529388" y="4210050"/>
            <a:ext cx="827088" cy="827087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393" name="AutoShape 105"/>
          <p:cNvSpPr>
            <a:spLocks noChangeArrowheads="1"/>
          </p:cNvSpPr>
          <p:nvPr/>
        </p:nvSpPr>
        <p:spPr bwMode="auto">
          <a:xfrm rot="16200000" flipV="1">
            <a:off x="6578600" y="4257676"/>
            <a:ext cx="719137" cy="7413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 sz="1300"/>
          </a:p>
        </p:txBody>
      </p:sp>
      <p:sp>
        <p:nvSpPr>
          <p:cNvPr id="12338" name="Text Box 50"/>
          <p:cNvSpPr txBox="1">
            <a:spLocks noChangeArrowheads="1"/>
          </p:cNvSpPr>
          <p:nvPr/>
        </p:nvSpPr>
        <p:spPr bwMode="auto">
          <a:xfrm>
            <a:off x="6684963" y="4391025"/>
            <a:ext cx="5143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sz="1300"/>
              <a:t>골드</a:t>
            </a:r>
          </a:p>
          <a:p>
            <a:r>
              <a:rPr lang="ko-KR" altLang="en-US" sz="1300"/>
              <a:t>뱅크</a:t>
            </a:r>
          </a:p>
        </p:txBody>
      </p:sp>
      <p:sp>
        <p:nvSpPr>
          <p:cNvPr id="12414" name="Rectangle 126"/>
          <p:cNvSpPr>
            <a:spLocks noChangeArrowheads="1"/>
          </p:cNvSpPr>
          <p:nvPr/>
        </p:nvSpPr>
        <p:spPr bwMode="auto">
          <a:xfrm>
            <a:off x="5124450" y="1403350"/>
            <a:ext cx="3733800" cy="4894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1"/>
    </p:bld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151</Words>
  <Application>Microsoft Office PowerPoint</Application>
  <PresentationFormat>화면 슬라이드 쇼(4:3)</PresentationFormat>
  <Paragraphs>75</Paragraphs>
  <Slides>3</Slides>
  <Notes>3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기본 디자인</vt:lpstr>
      <vt:lpstr>Document</vt:lpstr>
      <vt:lpstr>PowerPoint 프레젠테이션</vt:lpstr>
      <vt:lpstr>PowerPoint 프레젠테이션</vt:lpstr>
      <vt:lpstr>PowerPoint 프레젠테이션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이갑필</dc:creator>
  <cp:lastModifiedBy>user</cp:lastModifiedBy>
  <cp:revision>71</cp:revision>
  <cp:lastPrinted>2000-03-08T07:39:07Z</cp:lastPrinted>
  <dcterms:created xsi:type="dcterms:W3CDTF">2000-02-11T07:56:45Z</dcterms:created>
  <dcterms:modified xsi:type="dcterms:W3CDTF">2014-07-02T06:33:55Z</dcterms:modified>
</cp:coreProperties>
</file>