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67" r:id="rId3"/>
    <p:sldId id="266" r:id="rId4"/>
  </p:sldIdLst>
  <p:sldSz cx="9144000" cy="6858000" type="screen4x3"/>
  <p:notesSz cx="6797675" cy="9926638"/>
  <p:defaultTextStyle>
    <a:defPPr>
      <a:defRPr lang="ko-KR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100" autoAdjust="0"/>
    <p:restoredTop sz="94660"/>
  </p:normalViewPr>
  <p:slideViewPr>
    <p:cSldViewPr>
      <p:cViewPr>
        <p:scale>
          <a:sx n="66" d="100"/>
          <a:sy n="66" d="100"/>
        </p:scale>
        <p:origin x="-77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0" d="100"/>
          <a:sy n="30" d="100"/>
        </p:scale>
        <p:origin x="-985" y="15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en-US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-1588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endParaRPr lang="en-US" altLang="ko-KR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49825" cy="37099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62000">
              <a:defRPr sz="1000" i="1"/>
            </a:lvl1pPr>
          </a:lstStyle>
          <a:p>
            <a:endParaRPr lang="en-US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defRPr sz="1000" i="1"/>
            </a:lvl1pPr>
          </a:lstStyle>
          <a:p>
            <a:fld id="{690E8802-E8C8-4144-B2BE-B6A21927270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322E0-0785-43C4-A082-27FF1D745D70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5513" y="749300"/>
            <a:ext cx="4946650" cy="3709988"/>
          </a:xfrm>
          <a:ln cap="flat"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475B4-5583-4A26-8D57-37BEA781081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5C0FE-4F49-499F-9D06-E985CFDDB13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E3064-2E9A-446B-A6E7-F825E2AB6BD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6A95336-6A52-4998-9163-5DDF760C10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3B798-AE54-4FD2-A693-F27C144A129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C311C-F3FF-4A74-A28A-AEB2F17E0F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51C6A-9223-45B2-893E-8E02F3B3C06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AACA4-4A9D-4759-8D27-33379538767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B30C3-69FD-4519-8085-064888BB714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77D88-82BC-49F8-84A5-5DDF6E9273D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777F2-DE64-4074-90B9-EFC8A2D220A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6C8E7-C77D-4EC2-BA09-E21B852321C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/>
            </a:lvl1pPr>
          </a:lstStyle>
          <a:p>
            <a:r>
              <a:rPr lang="en-US" altLang="ko-KR"/>
              <a:t>&lt;PC활용능력평가시험&gt;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/>
            </a:lvl1pPr>
          </a:lstStyle>
          <a:p>
            <a:fld id="{0D1720F1-57EC-4CDB-B439-8BA4CCED1E0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2pPr>
      <a:lvl3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3pPr>
      <a:lvl4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4pPr>
      <a:lvl5pPr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5pPr>
      <a:lvl6pPr marL="4572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6pPr>
      <a:lvl7pPr marL="9144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7pPr>
      <a:lvl8pPr marL="13716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8pPr>
      <a:lvl9pPr marL="18288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돋움" pitchFamily="50" charset="-127"/>
        </a:defRPr>
      </a:lvl9pPr>
    </p:titleStyle>
    <p:bodyStyle>
      <a:lvl1pPr marL="342900" indent="-342900" algn="l" defTabSz="762000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762000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&lt;PC활용능력평가시험&gt;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noFill/>
          <a:ln/>
        </p:spPr>
        <p:txBody>
          <a:bodyPr/>
          <a:lstStyle/>
          <a:p>
            <a:r>
              <a:rPr lang="ko-KR" altLang="en-US" sz="3300" u="sng" dirty="0" err="1">
                <a:latin typeface="돋움" pitchFamily="50" charset="-127"/>
              </a:rPr>
              <a:t>라이트사이징</a:t>
            </a:r>
            <a:r>
              <a:rPr lang="en-US" altLang="ko-KR" sz="3300" u="sng" dirty="0">
                <a:latin typeface="돋움" pitchFamily="50" charset="-127"/>
              </a:rPr>
              <a:t>, </a:t>
            </a:r>
            <a:r>
              <a:rPr lang="ko-KR" altLang="en-US" sz="3300" u="sng" dirty="0">
                <a:latin typeface="돋움" pitchFamily="50" charset="-127"/>
              </a:rPr>
              <a:t>다운사이징</a:t>
            </a:r>
            <a:r>
              <a:rPr lang="en-US" altLang="ko-KR" sz="3300" u="sng" dirty="0">
                <a:latin typeface="돋움" pitchFamily="50" charset="-127"/>
              </a:rPr>
              <a:t>, </a:t>
            </a:r>
            <a:r>
              <a:rPr lang="ko-KR" altLang="en-US" sz="3300" u="sng" dirty="0" err="1">
                <a:latin typeface="돋움" pitchFamily="50" charset="-127"/>
              </a:rPr>
              <a:t>업사이징</a:t>
            </a:r>
            <a:endParaRPr lang="ko-KR" altLang="en-US" sz="3300" u="sng" dirty="0">
              <a:latin typeface="돋움" pitchFamily="50" charset="-127"/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900238" y="5813425"/>
            <a:ext cx="48815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844550" y="2600325"/>
            <a:ext cx="2876550" cy="295275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62000" y="2438400"/>
            <a:ext cx="1520825" cy="3276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1905000" y="2057400"/>
            <a:ext cx="0" cy="3733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4927600" y="2755900"/>
            <a:ext cx="393700" cy="508000"/>
          </a:xfrm>
          <a:prstGeom prst="downArrow">
            <a:avLst>
              <a:gd name="adj1" fmla="val 50000"/>
              <a:gd name="adj2" fmla="val 64522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365625" y="2141538"/>
            <a:ext cx="15811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200" dirty="0">
                <a:latin typeface="굴림" pitchFamily="50" charset="-127"/>
                <a:ea typeface="굴림" pitchFamily="50" charset="-127"/>
              </a:rPr>
              <a:t>다운사이징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156075" y="3360738"/>
            <a:ext cx="20478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200" dirty="0" err="1">
                <a:latin typeface="굴림" pitchFamily="50" charset="-127"/>
                <a:ea typeface="굴림" pitchFamily="50" charset="-127"/>
              </a:rPr>
              <a:t>라이트</a:t>
            </a:r>
            <a:r>
              <a:rPr lang="ko-KR" altLang="en-US" sz="22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200" dirty="0" err="1">
                <a:latin typeface="굴림" pitchFamily="50" charset="-127"/>
                <a:ea typeface="굴림" pitchFamily="50" charset="-127"/>
              </a:rPr>
              <a:t>사이징</a:t>
            </a:r>
            <a:r>
              <a:rPr lang="ko-KR" altLang="en-US" sz="2200" dirty="0">
                <a:latin typeface="굴림" pitchFamily="50" charset="-127"/>
                <a:ea typeface="굴림" pitchFamily="50" charset="-127"/>
              </a:rPr>
              <a:t> </a:t>
            </a: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4927600" y="3898900"/>
            <a:ext cx="393700" cy="508000"/>
          </a:xfrm>
          <a:prstGeom prst="upArrow">
            <a:avLst>
              <a:gd name="adj1" fmla="val 50000"/>
              <a:gd name="adj2" fmla="val 6451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4479925" y="4656138"/>
            <a:ext cx="13017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200">
                <a:latin typeface="굴림" pitchFamily="50" charset="-127"/>
                <a:ea typeface="굴림" pitchFamily="50" charset="-127"/>
              </a:rPr>
              <a:t>업사이징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1228725" y="2239963"/>
            <a:ext cx="519113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lIns="92075" tIns="46038" rIns="92075" bIns="46038">
            <a:spAutoFit/>
          </a:bodyPr>
          <a:lstStyle/>
          <a:p>
            <a:pPr defTabSz="762000"/>
            <a:r>
              <a:rPr lang="ko-KR" altLang="en-US" sz="2200">
                <a:latin typeface="굴림" pitchFamily="50" charset="-127"/>
                <a:ea typeface="굴림" pitchFamily="50" charset="-127"/>
              </a:rPr>
              <a:t>메인프레임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127125" y="5951538"/>
            <a:ext cx="19542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200">
                <a:latin typeface="굴림" pitchFamily="50" charset="-127"/>
                <a:ea typeface="굴림" pitchFamily="50" charset="-127"/>
              </a:rPr>
              <a:t>개인용 컴퓨터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775325" y="5951538"/>
            <a:ext cx="13017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200">
                <a:latin typeface="굴림" pitchFamily="50" charset="-127"/>
                <a:ea typeface="굴림" pitchFamily="50" charset="-127"/>
              </a:rPr>
              <a:t>기업이윤</a:t>
            </a:r>
          </a:p>
        </p:txBody>
      </p:sp>
    </p:spTree>
  </p:cSld>
  <p:clrMapOvr>
    <a:masterClrMapping/>
  </p:clrMapOvr>
  <p:transition spd="slow" advTm="165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&lt;PC활용능력평가시험&gt;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7772400" cy="1143000"/>
          </a:xfrm>
          <a:ln/>
        </p:spPr>
        <p:txBody>
          <a:bodyPr/>
          <a:lstStyle/>
          <a:p>
            <a:r>
              <a:rPr lang="ko-KR" altLang="en-US" sz="3500" dirty="0">
                <a:latin typeface="굴림" pitchFamily="50" charset="-127"/>
                <a:ea typeface="굴림" pitchFamily="50" charset="-127"/>
              </a:rPr>
              <a:t>클라이언트</a:t>
            </a:r>
            <a:r>
              <a:rPr lang="en-US" altLang="ko-KR" sz="3500" dirty="0"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sz="3500" dirty="0">
                <a:latin typeface="굴림" pitchFamily="50" charset="-127"/>
                <a:ea typeface="굴림" pitchFamily="50" charset="-127"/>
              </a:rPr>
              <a:t>서버 시스템 구현 전략</a:t>
            </a:r>
          </a:p>
        </p:txBody>
      </p:sp>
      <p:graphicFrame>
        <p:nvGraphicFramePr>
          <p:cNvPr id="11456" name="Group 192"/>
          <p:cNvGraphicFramePr>
            <a:graphicFrameLocks noGrp="1"/>
          </p:cNvGraphicFramePr>
          <p:nvPr>
            <p:ph idx="1"/>
          </p:nvPr>
        </p:nvGraphicFramePr>
        <p:xfrm>
          <a:off x="685800" y="1700213"/>
          <a:ext cx="7772400" cy="4114801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2808288"/>
                <a:gridCol w="1077912"/>
              </a:tblGrid>
              <a:tr h="822325">
                <a:tc rowSpan="2">
                  <a:txBody>
                    <a:bodyPr/>
                    <a:lstStyle/>
                    <a:p>
                      <a:pPr marL="0" marR="0" lvl="0" indent="0" algn="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구분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전략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업무처리상 특징</a:t>
                      </a:r>
                    </a:p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</a:t>
                      </a: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선택적 요소</a:t>
                      </a: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클라이언트</a:t>
                      </a: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-</a:t>
                      </a: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서버</a:t>
                      </a:r>
                    </a:p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아키텍처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구현 요소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데이터량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업무복잡도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파일 서버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(File-Server C/S)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고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원격 프리젠테이션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(Remote-Presentation C/S)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고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3</a:t>
                      </a: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단계 구조</a:t>
                      </a: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(Three-Tiered C/S)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455" name="Line 191"/>
          <p:cNvSpPr>
            <a:spLocks noChangeShapeType="1"/>
          </p:cNvSpPr>
          <p:nvPr/>
        </p:nvSpPr>
        <p:spPr bwMode="auto">
          <a:xfrm>
            <a:off x="2051050" y="1708150"/>
            <a:ext cx="0" cy="4103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&lt;PC활용능력평가시험&gt;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  <a:noFill/>
          <a:ln/>
        </p:spPr>
        <p:txBody>
          <a:bodyPr/>
          <a:lstStyle/>
          <a:p>
            <a:r>
              <a:rPr lang="ko-KR" altLang="en-US" sz="3500" b="1" dirty="0" err="1">
                <a:latin typeface="돋움" pitchFamily="50" charset="-127"/>
              </a:rPr>
              <a:t>데이타</a:t>
            </a:r>
            <a:r>
              <a:rPr lang="ko-KR" altLang="en-US" sz="3500" b="1" dirty="0">
                <a:latin typeface="돋움" pitchFamily="50" charset="-127"/>
              </a:rPr>
              <a:t> 전송 및 </a:t>
            </a:r>
            <a:r>
              <a:rPr lang="en-US" altLang="ko-KR" sz="3500" b="1" dirty="0">
                <a:latin typeface="돋움" pitchFamily="50" charset="-127"/>
              </a:rPr>
              <a:t>Analog Signal Type</a:t>
            </a: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381000" y="1071563"/>
            <a:ext cx="8286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81000" y="1966913"/>
            <a:ext cx="8286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381000" y="1071563"/>
            <a:ext cx="0" cy="3257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79425" y="1368425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000">
                <a:latin typeface="돋움" pitchFamily="50" charset="-127"/>
              </a:rPr>
              <a:t>구분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276350" y="1090613"/>
            <a:ext cx="0" cy="323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1489075" y="1196975"/>
            <a:ext cx="1876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000" dirty="0" err="1">
                <a:latin typeface="돋움" pitchFamily="50" charset="-127"/>
              </a:rPr>
              <a:t>데이타</a:t>
            </a:r>
            <a:r>
              <a:rPr lang="ko-KR" altLang="en-US" sz="2000" dirty="0">
                <a:latin typeface="돋움" pitchFamily="50" charset="-127"/>
              </a:rPr>
              <a:t> 전송을 </a:t>
            </a:r>
          </a:p>
          <a:p>
            <a:pPr defTabSz="762000"/>
            <a:r>
              <a:rPr lang="ko-KR" altLang="en-US" sz="2000" dirty="0">
                <a:latin typeface="돋움" pitchFamily="50" charset="-127"/>
              </a:rPr>
              <a:t>이용하는 장비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3524250" y="1071563"/>
            <a:ext cx="0" cy="3252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3946525" y="1349375"/>
            <a:ext cx="2130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000">
                <a:latin typeface="돋움" pitchFamily="50" charset="-127"/>
              </a:rPr>
              <a:t>데이타 전송 장비</a:t>
            </a: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6457950" y="1090613"/>
            <a:ext cx="0" cy="3222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6708775" y="1216025"/>
            <a:ext cx="1876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000">
                <a:latin typeface="돋움" pitchFamily="50" charset="-127"/>
              </a:rPr>
              <a:t>데이타 전송을 </a:t>
            </a:r>
          </a:p>
          <a:p>
            <a:pPr defTabSz="762000"/>
            <a:r>
              <a:rPr lang="ko-KR" altLang="en-US" sz="2000">
                <a:latin typeface="돋움" pitchFamily="50" charset="-127"/>
              </a:rPr>
              <a:t>이용하는 장비</a:t>
            </a:r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8675688" y="1085850"/>
            <a:ext cx="0" cy="3252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593725" y="2339975"/>
            <a:ext cx="4381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ko-KR" altLang="en-US" sz="2000">
                <a:latin typeface="돋움" pitchFamily="50" charset="-127"/>
              </a:rPr>
              <a:t>구</a:t>
            </a:r>
          </a:p>
          <a:p>
            <a:pPr defTabSz="762000"/>
            <a:endParaRPr lang="ko-KR" altLang="en-US" sz="2000">
              <a:latin typeface="돋움" pitchFamily="50" charset="-127"/>
            </a:endParaRPr>
          </a:p>
          <a:p>
            <a:pPr defTabSz="762000"/>
            <a:endParaRPr lang="ko-KR" altLang="en-US" sz="2000">
              <a:latin typeface="돋움" pitchFamily="50" charset="-127"/>
            </a:endParaRPr>
          </a:p>
          <a:p>
            <a:pPr defTabSz="762000"/>
            <a:endParaRPr lang="ko-KR" altLang="en-US" sz="2000">
              <a:latin typeface="돋움" pitchFamily="50" charset="-127"/>
            </a:endParaRPr>
          </a:p>
          <a:p>
            <a:pPr defTabSz="762000"/>
            <a:r>
              <a:rPr lang="ko-KR" altLang="en-US" sz="2000">
                <a:latin typeface="돋움" pitchFamily="50" charset="-127"/>
              </a:rPr>
              <a:t>성</a:t>
            </a:r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2051050" y="2781300"/>
            <a:ext cx="720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2051050" y="3213100"/>
            <a:ext cx="720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4284663" y="3500438"/>
            <a:ext cx="1409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6877050" y="2049463"/>
            <a:ext cx="1366838" cy="1873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ko-KR" altLang="en-US" sz="2000">
                <a:latin typeface="돋움" pitchFamily="50" charset="-127"/>
              </a:rPr>
              <a:t>단말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7261225" y="3978275"/>
            <a:ext cx="676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000">
                <a:latin typeface="돋움" pitchFamily="50" charset="-127"/>
              </a:rPr>
              <a:t>DTE</a:t>
            </a:r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381000" y="4348163"/>
            <a:ext cx="8286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3009900" y="5514975"/>
            <a:ext cx="4686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2" name="Arc 38"/>
          <p:cNvSpPr>
            <a:spLocks/>
          </p:cNvSpPr>
          <p:nvPr/>
        </p:nvSpPr>
        <p:spPr bwMode="auto">
          <a:xfrm>
            <a:off x="5699125" y="4822825"/>
            <a:ext cx="841375" cy="71278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03 w 43200"/>
              <a:gd name="T1" fmla="*/ 23708 h 23708"/>
              <a:gd name="T2" fmla="*/ 43174 w 43200"/>
              <a:gd name="T3" fmla="*/ 22658 h 23708"/>
              <a:gd name="T4" fmla="*/ 21600 w 43200"/>
              <a:gd name="T5" fmla="*/ 21600 h 23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3708" fill="none" extrusionOk="0">
                <a:moveTo>
                  <a:pt x="103" y="23707"/>
                </a:moveTo>
                <a:cubicBezTo>
                  <a:pt x="34" y="23007"/>
                  <a:pt x="0" y="2230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952"/>
                  <a:pt x="43191" y="22305"/>
                  <a:pt x="43174" y="22658"/>
                </a:cubicBezTo>
              </a:path>
              <a:path w="43200" h="23708" stroke="0" extrusionOk="0">
                <a:moveTo>
                  <a:pt x="103" y="23707"/>
                </a:moveTo>
                <a:cubicBezTo>
                  <a:pt x="34" y="23007"/>
                  <a:pt x="0" y="2230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952"/>
                  <a:pt x="43191" y="22305"/>
                  <a:pt x="43174" y="22658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3" name="Arc 39"/>
          <p:cNvSpPr>
            <a:spLocks/>
          </p:cNvSpPr>
          <p:nvPr/>
        </p:nvSpPr>
        <p:spPr bwMode="auto">
          <a:xfrm rot="10800000">
            <a:off x="4864100" y="5508625"/>
            <a:ext cx="838200" cy="5905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4 w 43200"/>
              <a:gd name="T1" fmla="*/ 22620 h 23712"/>
              <a:gd name="T2" fmla="*/ 43097 w 43200"/>
              <a:gd name="T3" fmla="*/ 23712 h 23712"/>
              <a:gd name="T4" fmla="*/ 21600 w 43200"/>
              <a:gd name="T5" fmla="*/ 21600 h 23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3712" fill="none" extrusionOk="0">
                <a:moveTo>
                  <a:pt x="24" y="22619"/>
                </a:moveTo>
                <a:cubicBezTo>
                  <a:pt x="8" y="22280"/>
                  <a:pt x="0" y="219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305"/>
                  <a:pt x="43165" y="23010"/>
                  <a:pt x="43096" y="23711"/>
                </a:cubicBezTo>
              </a:path>
              <a:path w="43200" h="23712" stroke="0" extrusionOk="0">
                <a:moveTo>
                  <a:pt x="24" y="22619"/>
                </a:moveTo>
                <a:cubicBezTo>
                  <a:pt x="8" y="22280"/>
                  <a:pt x="0" y="219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305"/>
                  <a:pt x="43165" y="23010"/>
                  <a:pt x="43096" y="23711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4" name="Arc 40"/>
          <p:cNvSpPr>
            <a:spLocks/>
          </p:cNvSpPr>
          <p:nvPr/>
        </p:nvSpPr>
        <p:spPr bwMode="auto">
          <a:xfrm>
            <a:off x="4025900" y="4808538"/>
            <a:ext cx="839788" cy="7334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73 w 43200"/>
              <a:gd name="T1" fmla="*/ 24330 h 24330"/>
              <a:gd name="T2" fmla="*/ 43118 w 43200"/>
              <a:gd name="T3" fmla="*/ 23480 h 24330"/>
              <a:gd name="T4" fmla="*/ 21600 w 43200"/>
              <a:gd name="T5" fmla="*/ 21600 h 24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4330" fill="none" extrusionOk="0">
                <a:moveTo>
                  <a:pt x="173" y="24329"/>
                </a:moveTo>
                <a:cubicBezTo>
                  <a:pt x="57" y="23424"/>
                  <a:pt x="0" y="2251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227"/>
                  <a:pt x="43172" y="22854"/>
                  <a:pt x="43118" y="23480"/>
                </a:cubicBezTo>
              </a:path>
              <a:path w="43200" h="24330" stroke="0" extrusionOk="0">
                <a:moveTo>
                  <a:pt x="173" y="24329"/>
                </a:moveTo>
                <a:cubicBezTo>
                  <a:pt x="57" y="23424"/>
                  <a:pt x="0" y="2251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227"/>
                  <a:pt x="43172" y="22854"/>
                  <a:pt x="43118" y="2348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5" name="Arc 41"/>
          <p:cNvSpPr>
            <a:spLocks/>
          </p:cNvSpPr>
          <p:nvPr/>
        </p:nvSpPr>
        <p:spPr bwMode="auto">
          <a:xfrm rot="10800000">
            <a:off x="6553200" y="5481638"/>
            <a:ext cx="520700" cy="530225"/>
          </a:xfrm>
          <a:custGeom>
            <a:avLst/>
            <a:gdLst>
              <a:gd name="G0" fmla="+- 66 0 0"/>
              <a:gd name="G1" fmla="+- 21600 0 0"/>
              <a:gd name="G2" fmla="+- 21600 0 0"/>
              <a:gd name="T0" fmla="*/ 0 w 21623"/>
              <a:gd name="T1" fmla="*/ 0 h 21600"/>
              <a:gd name="T2" fmla="*/ 21623 w 21623"/>
              <a:gd name="T3" fmla="*/ 20238 h 21600"/>
              <a:gd name="T4" fmla="*/ 66 w 2162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23" h="21600" fill="none" extrusionOk="0">
                <a:moveTo>
                  <a:pt x="0" y="0"/>
                </a:moveTo>
                <a:cubicBezTo>
                  <a:pt x="22" y="0"/>
                  <a:pt x="44" y="-1"/>
                  <a:pt x="66" y="0"/>
                </a:cubicBezTo>
                <a:cubicBezTo>
                  <a:pt x="11466" y="0"/>
                  <a:pt x="20904" y="8860"/>
                  <a:pt x="21623" y="20237"/>
                </a:cubicBezTo>
              </a:path>
              <a:path w="21623" h="21600" stroke="0" extrusionOk="0">
                <a:moveTo>
                  <a:pt x="0" y="0"/>
                </a:moveTo>
                <a:cubicBezTo>
                  <a:pt x="22" y="0"/>
                  <a:pt x="44" y="-1"/>
                  <a:pt x="66" y="0"/>
                </a:cubicBezTo>
                <a:cubicBezTo>
                  <a:pt x="11466" y="0"/>
                  <a:pt x="20904" y="8860"/>
                  <a:pt x="21623" y="20237"/>
                </a:cubicBezTo>
                <a:lnTo>
                  <a:pt x="66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6" name="Arc 42"/>
          <p:cNvSpPr>
            <a:spLocks/>
          </p:cNvSpPr>
          <p:nvPr/>
        </p:nvSpPr>
        <p:spPr bwMode="auto">
          <a:xfrm>
            <a:off x="3378200" y="5511800"/>
            <a:ext cx="650875" cy="42386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563"/>
              <a:gd name="T2" fmla="*/ 1267 w 21600"/>
              <a:gd name="T3" fmla="*/ 21563 h 21563"/>
              <a:gd name="T4" fmla="*/ 0 w 21600"/>
              <a:gd name="T5" fmla="*/ 0 h 21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63" fill="none" extrusionOk="0">
                <a:moveTo>
                  <a:pt x="21600" y="0"/>
                </a:moveTo>
                <a:cubicBezTo>
                  <a:pt x="21600" y="11437"/>
                  <a:pt x="12684" y="20891"/>
                  <a:pt x="1266" y="21562"/>
                </a:cubicBezTo>
              </a:path>
              <a:path w="21600" h="21563" stroke="0" extrusionOk="0">
                <a:moveTo>
                  <a:pt x="21600" y="0"/>
                </a:moveTo>
                <a:cubicBezTo>
                  <a:pt x="21600" y="11437"/>
                  <a:pt x="12684" y="20891"/>
                  <a:pt x="1266" y="21562"/>
                </a:cubicBezTo>
                <a:lnTo>
                  <a:pt x="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7" name="Line 43"/>
          <p:cNvSpPr>
            <a:spLocks noChangeShapeType="1"/>
          </p:cNvSpPr>
          <p:nvPr/>
        </p:nvSpPr>
        <p:spPr bwMode="auto">
          <a:xfrm flipV="1">
            <a:off x="3009900" y="4557713"/>
            <a:ext cx="0" cy="1752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88" name="Line 44"/>
          <p:cNvSpPr>
            <a:spLocks noChangeShapeType="1"/>
          </p:cNvSpPr>
          <p:nvPr/>
        </p:nvSpPr>
        <p:spPr bwMode="auto">
          <a:xfrm>
            <a:off x="3009900" y="6310313"/>
            <a:ext cx="4686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6190" name="Rectangle 46"/>
          <p:cNvSpPr>
            <a:spLocks noChangeArrowheads="1"/>
          </p:cNvSpPr>
          <p:nvPr/>
        </p:nvSpPr>
        <p:spPr bwMode="auto">
          <a:xfrm>
            <a:off x="1622425" y="4618038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000">
                <a:latin typeface="돋움" pitchFamily="50" charset="-127"/>
              </a:rPr>
              <a:t>Voltage</a:t>
            </a:r>
          </a:p>
        </p:txBody>
      </p:sp>
      <p:sp>
        <p:nvSpPr>
          <p:cNvPr id="6191" name="Rectangle 47"/>
          <p:cNvSpPr>
            <a:spLocks noChangeArrowheads="1"/>
          </p:cNvSpPr>
          <p:nvPr/>
        </p:nvSpPr>
        <p:spPr bwMode="auto">
          <a:xfrm>
            <a:off x="7810500" y="6067425"/>
            <a:ext cx="765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000">
                <a:latin typeface="돋움" pitchFamily="50" charset="-127"/>
              </a:rPr>
              <a:t>Time</a:t>
            </a:r>
          </a:p>
        </p:txBody>
      </p:sp>
      <p:sp>
        <p:nvSpPr>
          <p:cNvPr id="6192" name="Rectangle 48"/>
          <p:cNvSpPr>
            <a:spLocks noChangeArrowheads="1"/>
          </p:cNvSpPr>
          <p:nvPr/>
        </p:nvSpPr>
        <p:spPr bwMode="auto">
          <a:xfrm>
            <a:off x="460375" y="5056188"/>
            <a:ext cx="1009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000">
                <a:latin typeface="돋움" pitchFamily="50" charset="-127"/>
              </a:rPr>
              <a:t>Analog</a:t>
            </a:r>
          </a:p>
          <a:p>
            <a:pPr defTabSz="762000"/>
            <a:r>
              <a:rPr lang="en-US" altLang="ko-KR" sz="2000">
                <a:latin typeface="돋움" pitchFamily="50" charset="-127"/>
              </a:rPr>
              <a:t>Signal</a:t>
            </a:r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2060575" y="3997325"/>
            <a:ext cx="676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US" altLang="ko-KR" sz="2000">
                <a:latin typeface="돋움" pitchFamily="50" charset="-127"/>
              </a:rPr>
              <a:t>DTE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2700338" y="2049463"/>
            <a:ext cx="719137" cy="1873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000">
                <a:latin typeface="돋움" pitchFamily="50" charset="-127"/>
              </a:rPr>
              <a:t>FEP</a:t>
            </a:r>
          </a:p>
          <a:p>
            <a:pPr algn="ctr" defTabSz="762000"/>
            <a:r>
              <a:rPr lang="ko-KR" altLang="en-US" sz="2000">
                <a:latin typeface="돋움" pitchFamily="50" charset="-127"/>
              </a:rPr>
              <a:t>또는</a:t>
            </a:r>
          </a:p>
          <a:p>
            <a:pPr algn="ctr" defTabSz="762000"/>
            <a:r>
              <a:rPr lang="en-US" altLang="ko-KR" sz="2000">
                <a:latin typeface="돋움" pitchFamily="50" charset="-127"/>
              </a:rPr>
              <a:t>CC</a:t>
            </a:r>
          </a:p>
        </p:txBody>
      </p:sp>
      <p:grpSp>
        <p:nvGrpSpPr>
          <p:cNvPr id="6199" name="Group 55"/>
          <p:cNvGrpSpPr>
            <a:grpSpLocks/>
          </p:cNvGrpSpPr>
          <p:nvPr/>
        </p:nvGrpSpPr>
        <p:grpSpPr bwMode="auto">
          <a:xfrm>
            <a:off x="4643438" y="3357563"/>
            <a:ext cx="720725" cy="287337"/>
            <a:chOff x="2744" y="2251"/>
            <a:chExt cx="449" cy="91"/>
          </a:xfrm>
        </p:grpSpPr>
        <p:sp>
          <p:nvSpPr>
            <p:cNvPr id="6197" name="AutoShape 53"/>
            <p:cNvSpPr>
              <a:spLocks noChangeArrowheads="1"/>
            </p:cNvSpPr>
            <p:nvPr/>
          </p:nvSpPr>
          <p:spPr bwMode="auto">
            <a:xfrm rot="5400000">
              <a:off x="2812" y="2183"/>
              <a:ext cx="91" cy="22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198" name="AutoShape 54"/>
            <p:cNvSpPr>
              <a:spLocks noChangeArrowheads="1"/>
            </p:cNvSpPr>
            <p:nvPr/>
          </p:nvSpPr>
          <p:spPr bwMode="auto">
            <a:xfrm rot="16200000">
              <a:off x="3034" y="2183"/>
              <a:ext cx="91" cy="22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1377950" y="2049463"/>
            <a:ext cx="719138" cy="1873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ko-KR" altLang="en-US" sz="2000">
                <a:latin typeface="돋움" pitchFamily="50" charset="-127"/>
              </a:rPr>
              <a:t>컴퓨터</a:t>
            </a:r>
          </a:p>
          <a:p>
            <a:pPr algn="ctr" defTabSz="762000"/>
            <a:r>
              <a:rPr lang="en-US" altLang="ko-KR" sz="2000">
                <a:latin typeface="돋움" pitchFamily="50" charset="-127"/>
              </a:rPr>
              <a:t>(Host)</a:t>
            </a:r>
          </a:p>
        </p:txBody>
      </p:sp>
      <p:grpSp>
        <p:nvGrpSpPr>
          <p:cNvPr id="6204" name="Group 60"/>
          <p:cNvGrpSpPr>
            <a:grpSpLocks/>
          </p:cNvGrpSpPr>
          <p:nvPr/>
        </p:nvGrpSpPr>
        <p:grpSpPr bwMode="auto">
          <a:xfrm>
            <a:off x="4427538" y="2347913"/>
            <a:ext cx="1152525" cy="288925"/>
            <a:chOff x="2744" y="1479"/>
            <a:chExt cx="816" cy="182"/>
          </a:xfrm>
        </p:grpSpPr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2744" y="1480"/>
              <a:ext cx="5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 flipH="1">
              <a:off x="3083" y="1479"/>
              <a:ext cx="206" cy="1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202" name="Line 58"/>
            <p:cNvSpPr>
              <a:spLocks noChangeShapeType="1"/>
            </p:cNvSpPr>
            <p:nvPr/>
          </p:nvSpPr>
          <p:spPr bwMode="auto">
            <a:xfrm>
              <a:off x="3083" y="1661"/>
              <a:ext cx="47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3635375" y="2049463"/>
            <a:ext cx="719138" cy="1873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000">
                <a:latin typeface="돋움" pitchFamily="50" charset="-127"/>
              </a:rPr>
              <a:t>DCE</a:t>
            </a:r>
          </a:p>
          <a:p>
            <a:pPr algn="ctr" defTabSz="762000"/>
            <a:r>
              <a:rPr lang="ko-KR" altLang="en-US" sz="2000">
                <a:latin typeface="돋움" pitchFamily="50" charset="-127"/>
              </a:rPr>
              <a:t>신호</a:t>
            </a:r>
          </a:p>
          <a:p>
            <a:pPr algn="ctr" defTabSz="762000"/>
            <a:r>
              <a:rPr lang="ko-KR" altLang="en-US" sz="2000">
                <a:latin typeface="돋움" pitchFamily="50" charset="-127"/>
              </a:rPr>
              <a:t>변환기</a:t>
            </a: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5651500" y="2060575"/>
            <a:ext cx="719138" cy="1873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n-US" altLang="ko-KR" sz="2000">
                <a:latin typeface="돋움" pitchFamily="50" charset="-127"/>
              </a:rPr>
              <a:t>DCE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114</Words>
  <Application>Microsoft PowerPoint</Application>
  <PresentationFormat>화면 슬라이드 쇼(4:3)</PresentationFormat>
  <Paragraphs>65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굴림</vt:lpstr>
      <vt:lpstr>Arial</vt:lpstr>
      <vt:lpstr>돋움</vt:lpstr>
      <vt:lpstr>기본 디자인</vt:lpstr>
      <vt:lpstr>라이트사이징, 다운사이징, 업사이징</vt:lpstr>
      <vt:lpstr>클라이언트-서버 시스템 구현 전략</vt:lpstr>
      <vt:lpstr>데이타 전송 및 Analog Signal Type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무결성에 따른 평가/획득 단계에서 요구되는 문서</dc:title>
  <dc:creator>김형용</dc:creator>
  <cp:lastModifiedBy>user</cp:lastModifiedBy>
  <cp:revision>67</cp:revision>
  <cp:lastPrinted>1998-05-27T01:02:35Z</cp:lastPrinted>
  <dcterms:created xsi:type="dcterms:W3CDTF">1998-05-26T05:59:14Z</dcterms:created>
  <dcterms:modified xsi:type="dcterms:W3CDTF">2011-08-25T05:46:35Z</dcterms:modified>
</cp:coreProperties>
</file>