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2" r:id="rId2"/>
    <p:sldId id="264" r:id="rId3"/>
    <p:sldId id="265" r:id="rId4"/>
  </p:sldIdLst>
  <p:sldSz cx="9144000" cy="6858000" type="screen4x3"/>
  <p:notesSz cx="6797675" cy="9926638"/>
  <p:defaultTextStyle>
    <a:defPPr>
      <a:defRPr lang="ko-KR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51" d="100"/>
          <a:sy n="51" d="100"/>
        </p:scale>
        <p:origin x="-90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22" d="100"/>
          <a:sy n="22" d="100"/>
        </p:scale>
        <p:origin x="-1191" y="-75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30163" y="9525"/>
            <a:ext cx="29718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62000">
              <a:defRPr sz="1000" i="1"/>
            </a:lvl1pPr>
          </a:lstStyle>
          <a:p>
            <a:endParaRPr lang="en-US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9525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62000">
              <a:defRPr sz="1000" i="1"/>
            </a:lvl1pPr>
          </a:lstStyle>
          <a:p>
            <a:endParaRPr lang="en-US" altLang="ko-K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6788" y="777875"/>
            <a:ext cx="4864100" cy="3644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4238" y="4733925"/>
            <a:ext cx="5029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30163" y="9458325"/>
            <a:ext cx="29718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62000">
              <a:defRPr sz="1000" i="1"/>
            </a:lvl1pPr>
          </a:lstStyle>
          <a:p>
            <a:endParaRPr lang="en-US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58325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62000">
              <a:defRPr sz="1000" i="1"/>
            </a:lvl1pPr>
          </a:lstStyle>
          <a:p>
            <a:fld id="{3F0C868E-68BF-4D81-BE94-D919FD6A93F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564E0F-F574-4869-BAD4-32C3F4DE7A53}" type="slidenum">
              <a:rPr lang="en-US" altLang="ko-KR"/>
              <a:pPr/>
              <a:t>1</a:t>
            </a:fld>
            <a:endParaRPr lang="en-US" altLang="ko-KR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75" y="777875"/>
            <a:ext cx="4860925" cy="36449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341926-4CE8-4D9D-BF74-5F3C9475F17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75" y="777875"/>
            <a:ext cx="4860925" cy="36449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294AEA-2C3E-4DD7-B4E7-21F7DA89F37A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75" y="777875"/>
            <a:ext cx="4860925" cy="3644900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2CA4C-9A19-42AA-8BC6-2618FAF3658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B277C-D626-43E0-9E30-968C81675F9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9FA6F-1A2F-4F7E-84AE-765767DED9F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36966-CBC6-4E35-8097-665C4D89243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C9B82-AA8C-40DB-ACEC-49FC39504C1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7FA02-1106-426B-B3E8-C1C6D7ED9A2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D4298-2E5E-4F86-8252-58DD64DF63C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F0F4C-7442-4727-84B2-09C0531617F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C26F5-BC38-4AA4-917B-AA172EEB5E6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6FE59-A204-4642-A5CB-6DA6F328016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9EBEF-F142-4FBB-B3F5-5A3C5237BF2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유형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400"/>
            </a:lvl1pPr>
          </a:lstStyle>
          <a:p>
            <a:fld id="{A15A87D3-3912-4168-9621-F2D44159877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2pPr>
      <a:lvl3pPr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3pPr>
      <a:lvl4pPr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4pPr>
      <a:lvl5pPr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5pPr>
      <a:lvl6pPr marL="4572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6pPr>
      <a:lvl7pPr marL="9144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7pPr>
      <a:lvl8pPr marL="13716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8pPr>
      <a:lvl9pPr marL="18288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9pPr>
    </p:titleStyle>
    <p:bodyStyle>
      <a:lvl1pPr marL="342900" indent="-342900" algn="l" defTabSz="762000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762000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784350" y="457200"/>
            <a:ext cx="5519139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defTabSz="762000"/>
            <a:r>
              <a:rPr lang="en-US" altLang="ko-KR" sz="4000" b="1" u="sng" dirty="0">
                <a:latin typeface="굴림체" pitchFamily="49" charset="-127"/>
                <a:ea typeface="굴림체" pitchFamily="49" charset="-127"/>
              </a:rPr>
              <a:t>IPC </a:t>
            </a:r>
            <a:r>
              <a:rPr lang="ko-KR" altLang="en-US" sz="4000" b="1" u="sng" dirty="0">
                <a:latin typeface="굴림체" pitchFamily="49" charset="-127"/>
                <a:ea typeface="굴림체" pitchFamily="49" charset="-127"/>
              </a:rPr>
              <a:t>형태에서의 </a:t>
            </a:r>
            <a:r>
              <a:rPr lang="en-US" altLang="ko-KR" sz="4000" b="1" u="sng" dirty="0">
                <a:latin typeface="굴림체" pitchFamily="49" charset="-127"/>
                <a:ea typeface="굴림체" pitchFamily="49" charset="-127"/>
              </a:rPr>
              <a:t>Socket</a:t>
            </a:r>
          </a:p>
        </p:txBody>
      </p:sp>
      <p:grpSp>
        <p:nvGrpSpPr>
          <p:cNvPr id="11283" name="Group 19"/>
          <p:cNvGrpSpPr>
            <a:grpSpLocks/>
          </p:cNvGrpSpPr>
          <p:nvPr/>
        </p:nvGrpSpPr>
        <p:grpSpPr bwMode="auto">
          <a:xfrm>
            <a:off x="158750" y="2673350"/>
            <a:ext cx="8826500" cy="4092575"/>
            <a:chOff x="100" y="1684"/>
            <a:chExt cx="5560" cy="2578"/>
          </a:xfrm>
        </p:grpSpPr>
        <p:sp>
          <p:nvSpPr>
            <p:cNvPr id="11267" name="Rectangle 3"/>
            <p:cNvSpPr>
              <a:spLocks noChangeArrowheads="1"/>
            </p:cNvSpPr>
            <p:nvPr/>
          </p:nvSpPr>
          <p:spPr bwMode="auto">
            <a:xfrm>
              <a:off x="100" y="1684"/>
              <a:ext cx="2248" cy="196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68" name="Rectangle 4"/>
            <p:cNvSpPr>
              <a:spLocks noChangeArrowheads="1"/>
            </p:cNvSpPr>
            <p:nvPr/>
          </p:nvSpPr>
          <p:spPr bwMode="auto">
            <a:xfrm>
              <a:off x="1060" y="2068"/>
              <a:ext cx="1144" cy="61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244" y="2962"/>
              <a:ext cx="1240" cy="47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70" name="Oval 6"/>
            <p:cNvSpPr>
              <a:spLocks noChangeArrowheads="1"/>
            </p:cNvSpPr>
            <p:nvPr/>
          </p:nvSpPr>
          <p:spPr bwMode="auto">
            <a:xfrm>
              <a:off x="436" y="2500"/>
              <a:ext cx="1240" cy="7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182" y="1730"/>
              <a:ext cx="58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/>
              <a:r>
                <a:rPr lang="en-US" altLang="ko-KR" dirty="0"/>
                <a:t>host1</a:t>
              </a: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1478" y="3350"/>
              <a:ext cx="5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/>
              <a:r>
                <a:rPr lang="en-US" altLang="ko-KR"/>
                <a:t>proc2</a:t>
              </a: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1526" y="1718"/>
              <a:ext cx="5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/>
              <a:r>
                <a:rPr lang="en-US" altLang="ko-KR" dirty="0"/>
                <a:t>proc1</a:t>
              </a: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3412" y="1684"/>
              <a:ext cx="2248" cy="196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3988" y="2308"/>
              <a:ext cx="1144" cy="61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76" name="Oval 12"/>
            <p:cNvSpPr>
              <a:spLocks noChangeArrowheads="1"/>
            </p:cNvSpPr>
            <p:nvPr/>
          </p:nvSpPr>
          <p:spPr bwMode="auto">
            <a:xfrm>
              <a:off x="4168" y="2530"/>
              <a:ext cx="184" cy="184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77" name="Line 13"/>
            <p:cNvSpPr>
              <a:spLocks noChangeShapeType="1"/>
            </p:cNvSpPr>
            <p:nvPr/>
          </p:nvSpPr>
          <p:spPr bwMode="auto">
            <a:xfrm>
              <a:off x="2160" y="2256"/>
              <a:ext cx="2016" cy="336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78" name="Line 14"/>
            <p:cNvSpPr>
              <a:spLocks noChangeShapeType="1"/>
            </p:cNvSpPr>
            <p:nvPr/>
          </p:nvSpPr>
          <p:spPr bwMode="auto">
            <a:xfrm flipH="1" flipV="1">
              <a:off x="1488" y="2832"/>
              <a:ext cx="1680" cy="11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79" name="Rectangle 15"/>
            <p:cNvSpPr>
              <a:spLocks noChangeArrowheads="1"/>
            </p:cNvSpPr>
            <p:nvPr/>
          </p:nvSpPr>
          <p:spPr bwMode="auto">
            <a:xfrm>
              <a:off x="3014" y="3974"/>
              <a:ext cx="12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/>
              <a:r>
                <a:rPr lang="en-US" altLang="ko-KR"/>
                <a:t>UNIX Domain</a:t>
              </a:r>
            </a:p>
          </p:txBody>
        </p:sp>
        <p:sp>
          <p:nvSpPr>
            <p:cNvPr id="11280" name="Rectangle 16"/>
            <p:cNvSpPr>
              <a:spLocks noChangeArrowheads="1"/>
            </p:cNvSpPr>
            <p:nvPr/>
          </p:nvSpPr>
          <p:spPr bwMode="auto">
            <a:xfrm>
              <a:off x="3482" y="1724"/>
              <a:ext cx="58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/>
              <a:r>
                <a:rPr lang="en-US" altLang="ko-KR"/>
                <a:t>host2</a:t>
              </a:r>
            </a:p>
          </p:txBody>
        </p:sp>
        <p:sp>
          <p:nvSpPr>
            <p:cNvPr id="11281" name="Rectangle 17"/>
            <p:cNvSpPr>
              <a:spLocks noChangeArrowheads="1"/>
            </p:cNvSpPr>
            <p:nvPr/>
          </p:nvSpPr>
          <p:spPr bwMode="auto">
            <a:xfrm>
              <a:off x="2534" y="2006"/>
              <a:ext cx="70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/>
              <a:r>
                <a:rPr lang="en-US" altLang="ko-KR" dirty="0"/>
                <a:t>Socket</a:t>
              </a:r>
            </a:p>
          </p:txBody>
        </p:sp>
        <p:sp>
          <p:nvSpPr>
            <p:cNvPr id="11282" name="Oval 18"/>
            <p:cNvSpPr>
              <a:spLocks noChangeArrowheads="1"/>
            </p:cNvSpPr>
            <p:nvPr/>
          </p:nvSpPr>
          <p:spPr bwMode="auto">
            <a:xfrm>
              <a:off x="1960" y="2128"/>
              <a:ext cx="184" cy="184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993775" y="334963"/>
            <a:ext cx="6999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4000" b="1" dirty="0">
                <a:latin typeface="바탕체" pitchFamily="17" charset="-127"/>
                <a:ea typeface="바탕체" pitchFamily="17" charset="-127"/>
              </a:rPr>
              <a:t>◎ </a:t>
            </a:r>
            <a:r>
              <a:rPr lang="en-US" altLang="ko-KR" sz="4000" b="1" dirty="0" err="1">
                <a:latin typeface="바탕체" pitchFamily="17" charset="-127"/>
                <a:ea typeface="바탕체" pitchFamily="17" charset="-127"/>
              </a:rPr>
              <a:t>Total</a:t>
            </a:r>
            <a:r>
              <a:rPr lang="en-US" altLang="ko-KR" sz="4000" b="1" baseline="30000" dirty="0" err="1">
                <a:latin typeface="바탕체" pitchFamily="17" charset="-127"/>
                <a:ea typeface="바탕체" pitchFamily="17" charset="-127"/>
              </a:rPr>
              <a:t>Quality</a:t>
            </a:r>
            <a:r>
              <a:rPr lang="en-US" altLang="ko-KR" sz="4000" b="1" dirty="0">
                <a:latin typeface="바탕체" pitchFamily="17" charset="-127"/>
                <a:ea typeface="바탕체" pitchFamily="17" charset="-127"/>
              </a:rPr>
              <a:t> Management ◎</a:t>
            </a:r>
          </a:p>
        </p:txBody>
      </p:sp>
      <p:grpSp>
        <p:nvGrpSpPr>
          <p:cNvPr id="12325" name="Group 37"/>
          <p:cNvGrpSpPr>
            <a:grpSpLocks/>
          </p:cNvGrpSpPr>
          <p:nvPr/>
        </p:nvGrpSpPr>
        <p:grpSpPr bwMode="auto">
          <a:xfrm>
            <a:off x="158750" y="1227138"/>
            <a:ext cx="8826500" cy="5395912"/>
            <a:chOff x="100" y="773"/>
            <a:chExt cx="5560" cy="3399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auto">
            <a:xfrm>
              <a:off x="100" y="1252"/>
              <a:ext cx="808" cy="3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>
                  <a:ea typeface="바탕체" pitchFamily="17" charset="-127"/>
                </a:rPr>
                <a:t>Product</a:t>
              </a: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auto">
            <a:xfrm>
              <a:off x="1330" y="1252"/>
              <a:ext cx="808" cy="3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>
                  <a:ea typeface="바탕체" pitchFamily="17" charset="-127"/>
                </a:rPr>
                <a:t>T. Q. C</a:t>
              </a:r>
            </a:p>
          </p:txBody>
        </p:sp>
        <p:sp>
          <p:nvSpPr>
            <p:cNvPr id="12293" name="Rectangle 5"/>
            <p:cNvSpPr>
              <a:spLocks noChangeArrowheads="1"/>
            </p:cNvSpPr>
            <p:nvPr/>
          </p:nvSpPr>
          <p:spPr bwMode="auto">
            <a:xfrm>
              <a:off x="2548" y="1252"/>
              <a:ext cx="808" cy="3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 dirty="0" err="1">
                  <a:ea typeface="바탕체" pitchFamily="17" charset="-127"/>
                </a:rPr>
                <a:t>Rsrc</a:t>
              </a:r>
              <a:r>
                <a:rPr lang="en-US" altLang="ko-KR" sz="2200" dirty="0">
                  <a:ea typeface="바탕체" pitchFamily="17" charset="-127"/>
                </a:rPr>
                <a:t> Pool</a:t>
              </a:r>
            </a:p>
          </p:txBody>
        </p:sp>
        <p:sp>
          <p:nvSpPr>
            <p:cNvPr id="12294" name="Rectangle 6"/>
            <p:cNvSpPr>
              <a:spLocks noChangeArrowheads="1"/>
            </p:cNvSpPr>
            <p:nvPr/>
          </p:nvSpPr>
          <p:spPr bwMode="auto">
            <a:xfrm>
              <a:off x="2566" y="1840"/>
              <a:ext cx="808" cy="3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>
                  <a:ea typeface="바탕체" pitchFamily="17" charset="-127"/>
                </a:rPr>
                <a:t>Acty Pool</a:t>
              </a:r>
            </a:p>
          </p:txBody>
        </p:sp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2722" y="2116"/>
              <a:ext cx="472" cy="3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 dirty="0">
                  <a:ea typeface="바탕체" pitchFamily="17" charset="-127"/>
                </a:rPr>
                <a:t>Q.A</a:t>
              </a:r>
            </a:p>
          </p:txBody>
        </p:sp>
        <p:sp>
          <p:nvSpPr>
            <p:cNvPr id="12296" name="Line 8"/>
            <p:cNvSpPr>
              <a:spLocks noChangeShapeType="1"/>
            </p:cNvSpPr>
            <p:nvPr/>
          </p:nvSpPr>
          <p:spPr bwMode="auto">
            <a:xfrm>
              <a:off x="960" y="1392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297" name="Line 9"/>
            <p:cNvSpPr>
              <a:spLocks noChangeShapeType="1"/>
            </p:cNvSpPr>
            <p:nvPr/>
          </p:nvSpPr>
          <p:spPr bwMode="auto">
            <a:xfrm>
              <a:off x="2208" y="1344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298" name="Line 10"/>
            <p:cNvSpPr>
              <a:spLocks noChangeShapeType="1"/>
            </p:cNvSpPr>
            <p:nvPr/>
          </p:nvSpPr>
          <p:spPr bwMode="auto">
            <a:xfrm>
              <a:off x="2208" y="1488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299" name="Line 11"/>
            <p:cNvSpPr>
              <a:spLocks noChangeShapeType="1"/>
            </p:cNvSpPr>
            <p:nvPr/>
          </p:nvSpPr>
          <p:spPr bwMode="auto">
            <a:xfrm>
              <a:off x="2400" y="1488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00" name="Line 12"/>
            <p:cNvSpPr>
              <a:spLocks noChangeShapeType="1"/>
            </p:cNvSpPr>
            <p:nvPr/>
          </p:nvSpPr>
          <p:spPr bwMode="auto">
            <a:xfrm>
              <a:off x="2400" y="1968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1366" y="1840"/>
              <a:ext cx="808" cy="3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>
                  <a:ea typeface="바탕체" pitchFamily="17" charset="-127"/>
                </a:rPr>
                <a:t>SGIA</a:t>
              </a:r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1522" y="2116"/>
              <a:ext cx="472" cy="3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950" dir="2700000" algn="tl" rotWithShape="0">
                <a:schemeClr val="bg2"/>
              </a:outerShdw>
            </a:effectLst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 dirty="0">
                  <a:ea typeface="바탕체" pitchFamily="17" charset="-127"/>
                </a:rPr>
                <a:t>Q.C</a:t>
              </a:r>
            </a:p>
          </p:txBody>
        </p:sp>
        <p:sp>
          <p:nvSpPr>
            <p:cNvPr id="12303" name="Line 15"/>
            <p:cNvSpPr>
              <a:spLocks noChangeShapeType="1"/>
            </p:cNvSpPr>
            <p:nvPr/>
          </p:nvSpPr>
          <p:spPr bwMode="auto">
            <a:xfrm>
              <a:off x="1728" y="158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04" name="Line 16"/>
            <p:cNvSpPr>
              <a:spLocks noChangeShapeType="1"/>
            </p:cNvSpPr>
            <p:nvPr/>
          </p:nvSpPr>
          <p:spPr bwMode="auto">
            <a:xfrm>
              <a:off x="1776" y="2496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05" name="Line 17"/>
            <p:cNvSpPr>
              <a:spLocks noChangeShapeType="1"/>
            </p:cNvSpPr>
            <p:nvPr/>
          </p:nvSpPr>
          <p:spPr bwMode="auto">
            <a:xfrm>
              <a:off x="2976" y="2484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06" name="Rectangle 18"/>
            <p:cNvSpPr>
              <a:spLocks noChangeArrowheads="1"/>
            </p:cNvSpPr>
            <p:nvPr/>
          </p:nvSpPr>
          <p:spPr bwMode="auto">
            <a:xfrm>
              <a:off x="2452" y="2980"/>
              <a:ext cx="1096" cy="1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 dirty="0">
                  <a:ea typeface="바탕체" pitchFamily="17" charset="-127"/>
                </a:rPr>
                <a:t>WIP	 MPS</a:t>
              </a:r>
            </a:p>
            <a:p>
              <a:pPr algn="ctr" defTabSz="762000"/>
              <a:endParaRPr lang="en-US" altLang="ko-KR" sz="2200" dirty="0">
                <a:ea typeface="바탕체" pitchFamily="17" charset="-127"/>
              </a:endParaRPr>
            </a:p>
            <a:p>
              <a:pPr algn="ctr" defTabSz="762000"/>
              <a:r>
                <a:rPr lang="en-US" altLang="ko-KR" sz="2200" dirty="0">
                  <a:ea typeface="바탕체" pitchFamily="17" charset="-127"/>
                </a:rPr>
                <a:t>MRP    QM</a:t>
              </a:r>
            </a:p>
          </p:txBody>
        </p:sp>
        <p:sp>
          <p:nvSpPr>
            <p:cNvPr id="12307" name="Oval 19"/>
            <p:cNvSpPr>
              <a:spLocks noChangeArrowheads="1"/>
            </p:cNvSpPr>
            <p:nvPr/>
          </p:nvSpPr>
          <p:spPr bwMode="auto">
            <a:xfrm>
              <a:off x="1282" y="2980"/>
              <a:ext cx="1000" cy="1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>
                  <a:ea typeface="바탕체" pitchFamily="17" charset="-127"/>
                </a:rPr>
                <a:t>G/L</a:t>
              </a:r>
            </a:p>
          </p:txBody>
        </p:sp>
        <p:sp>
          <p:nvSpPr>
            <p:cNvPr id="12308" name="Rectangle 20"/>
            <p:cNvSpPr>
              <a:spLocks noChangeArrowheads="1"/>
            </p:cNvSpPr>
            <p:nvPr/>
          </p:nvSpPr>
          <p:spPr bwMode="auto">
            <a:xfrm>
              <a:off x="994" y="2788"/>
              <a:ext cx="2872" cy="138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309" name="Rectangle 21"/>
            <p:cNvSpPr>
              <a:spLocks noChangeArrowheads="1"/>
            </p:cNvSpPr>
            <p:nvPr/>
          </p:nvSpPr>
          <p:spPr bwMode="auto">
            <a:xfrm>
              <a:off x="4388" y="773"/>
              <a:ext cx="95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/>
              <a:r>
                <a:rPr lang="en-US" altLang="ko-KR" sz="2200" u="sng" dirty="0">
                  <a:ea typeface="샘물체" pitchFamily="18" charset="-127"/>
                </a:rPr>
                <a:t>Production</a:t>
              </a:r>
            </a:p>
          </p:txBody>
        </p:sp>
        <p:sp>
          <p:nvSpPr>
            <p:cNvPr id="12310" name="Rectangle 22"/>
            <p:cNvSpPr>
              <a:spLocks noChangeArrowheads="1"/>
            </p:cNvSpPr>
            <p:nvPr/>
          </p:nvSpPr>
          <p:spPr bwMode="auto">
            <a:xfrm>
              <a:off x="4036" y="1156"/>
              <a:ext cx="1624" cy="301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311" name="AutoShape 23"/>
            <p:cNvSpPr>
              <a:spLocks noChangeArrowheads="1"/>
            </p:cNvSpPr>
            <p:nvPr/>
          </p:nvSpPr>
          <p:spPr bwMode="auto">
            <a:xfrm>
              <a:off x="4228" y="1348"/>
              <a:ext cx="1240" cy="472"/>
            </a:xfrm>
            <a:prstGeom prst="cube">
              <a:avLst>
                <a:gd name="adj" fmla="val 24995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>
                  <a:ea typeface="바탕체" pitchFamily="17" charset="-127"/>
                </a:rPr>
                <a:t>Product</a:t>
              </a:r>
            </a:p>
          </p:txBody>
        </p:sp>
        <p:sp>
          <p:nvSpPr>
            <p:cNvPr id="12312" name="AutoShape 24"/>
            <p:cNvSpPr>
              <a:spLocks noChangeArrowheads="1"/>
            </p:cNvSpPr>
            <p:nvPr/>
          </p:nvSpPr>
          <p:spPr bwMode="auto">
            <a:xfrm>
              <a:off x="4240" y="2068"/>
              <a:ext cx="1240" cy="472"/>
            </a:xfrm>
            <a:prstGeom prst="cube">
              <a:avLst>
                <a:gd name="adj" fmla="val 24995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>
                  <a:ea typeface="바탕체" pitchFamily="17" charset="-127"/>
                </a:rPr>
                <a:t>BOM</a:t>
              </a:r>
            </a:p>
          </p:txBody>
        </p:sp>
        <p:sp>
          <p:nvSpPr>
            <p:cNvPr id="12313" name="AutoShape 25"/>
            <p:cNvSpPr>
              <a:spLocks noChangeArrowheads="1"/>
            </p:cNvSpPr>
            <p:nvPr/>
          </p:nvSpPr>
          <p:spPr bwMode="auto">
            <a:xfrm>
              <a:off x="4240" y="2788"/>
              <a:ext cx="1240" cy="472"/>
            </a:xfrm>
            <a:prstGeom prst="cube">
              <a:avLst>
                <a:gd name="adj" fmla="val 24995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defTabSz="762000"/>
              <a:r>
                <a:rPr lang="en-US" altLang="ko-KR" sz="2200">
                  <a:ea typeface="바탕체" pitchFamily="17" charset="-127"/>
                </a:rPr>
                <a:t> Assy</a:t>
              </a:r>
            </a:p>
          </p:txBody>
        </p:sp>
        <p:sp>
          <p:nvSpPr>
            <p:cNvPr id="12314" name="AutoShape 26"/>
            <p:cNvSpPr>
              <a:spLocks noChangeArrowheads="1"/>
            </p:cNvSpPr>
            <p:nvPr/>
          </p:nvSpPr>
          <p:spPr bwMode="auto">
            <a:xfrm>
              <a:off x="4240" y="3520"/>
              <a:ext cx="1240" cy="472"/>
            </a:xfrm>
            <a:prstGeom prst="cube">
              <a:avLst>
                <a:gd name="adj" fmla="val 24995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n-US" altLang="ko-KR" sz="2200">
                  <a:ea typeface="바탕체" pitchFamily="17" charset="-127"/>
                </a:rPr>
                <a:t>Machine</a:t>
              </a:r>
            </a:p>
          </p:txBody>
        </p:sp>
        <p:sp>
          <p:nvSpPr>
            <p:cNvPr id="12315" name="Line 27"/>
            <p:cNvSpPr>
              <a:spLocks noChangeShapeType="1"/>
            </p:cNvSpPr>
            <p:nvPr/>
          </p:nvSpPr>
          <p:spPr bwMode="auto">
            <a:xfrm>
              <a:off x="4848" y="18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16" name="Line 28"/>
            <p:cNvSpPr>
              <a:spLocks noChangeShapeType="1"/>
            </p:cNvSpPr>
            <p:nvPr/>
          </p:nvSpPr>
          <p:spPr bwMode="auto">
            <a:xfrm>
              <a:off x="4848" y="2538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17" name="Line 29"/>
            <p:cNvSpPr>
              <a:spLocks noChangeShapeType="1"/>
            </p:cNvSpPr>
            <p:nvPr/>
          </p:nvSpPr>
          <p:spPr bwMode="auto">
            <a:xfrm>
              <a:off x="4848" y="327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18" name="Line 30"/>
            <p:cNvSpPr>
              <a:spLocks noChangeShapeType="1"/>
            </p:cNvSpPr>
            <p:nvPr/>
          </p:nvSpPr>
          <p:spPr bwMode="auto">
            <a:xfrm flipV="1">
              <a:off x="4848" y="2784"/>
              <a:ext cx="90" cy="1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19" name="Line 31"/>
            <p:cNvSpPr>
              <a:spLocks noChangeShapeType="1"/>
            </p:cNvSpPr>
            <p:nvPr/>
          </p:nvSpPr>
          <p:spPr bwMode="auto">
            <a:xfrm>
              <a:off x="3456" y="1344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20" name="Line 32"/>
            <p:cNvSpPr>
              <a:spLocks noChangeShapeType="1"/>
            </p:cNvSpPr>
            <p:nvPr/>
          </p:nvSpPr>
          <p:spPr bwMode="auto">
            <a:xfrm>
              <a:off x="3456" y="2004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21" name="Line 33"/>
            <p:cNvSpPr>
              <a:spLocks noChangeShapeType="1"/>
            </p:cNvSpPr>
            <p:nvPr/>
          </p:nvSpPr>
          <p:spPr bwMode="auto">
            <a:xfrm>
              <a:off x="3456" y="1488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22" name="Line 34"/>
            <p:cNvSpPr>
              <a:spLocks noChangeShapeType="1"/>
            </p:cNvSpPr>
            <p:nvPr/>
          </p:nvSpPr>
          <p:spPr bwMode="auto">
            <a:xfrm>
              <a:off x="3744" y="1488"/>
              <a:ext cx="0" cy="12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23" name="Line 35"/>
            <p:cNvSpPr>
              <a:spLocks noChangeShapeType="1"/>
            </p:cNvSpPr>
            <p:nvPr/>
          </p:nvSpPr>
          <p:spPr bwMode="auto">
            <a:xfrm flipV="1">
              <a:off x="4848" y="2910"/>
              <a:ext cx="0" cy="3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24" name="Rectangle 36"/>
            <p:cNvSpPr>
              <a:spLocks noChangeArrowheads="1"/>
            </p:cNvSpPr>
            <p:nvPr/>
          </p:nvSpPr>
          <p:spPr bwMode="auto">
            <a:xfrm>
              <a:off x="4880" y="2963"/>
              <a:ext cx="43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/>
              <a:r>
                <a:rPr lang="en-US" altLang="ko-KR" sz="2200">
                  <a:ea typeface="바탕체" pitchFamily="17" charset="-127"/>
                </a:rPr>
                <a:t>Port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812925" y="87313"/>
            <a:ext cx="53117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3500" b="1" dirty="0">
                <a:latin typeface="바탕체" pitchFamily="17" charset="-127"/>
                <a:ea typeface="바탕체" pitchFamily="17" charset="-127"/>
              </a:rPr>
              <a:t>&lt;</a:t>
            </a:r>
            <a:r>
              <a:rPr lang="ko-KR" altLang="en-US" sz="3500" b="1" dirty="0">
                <a:latin typeface="바탕체" pitchFamily="17" charset="-127"/>
                <a:ea typeface="바탕체" pitchFamily="17" charset="-127"/>
              </a:rPr>
              <a:t>원격지 </a:t>
            </a:r>
            <a:r>
              <a:rPr lang="en-US" altLang="ko-KR" sz="3500" b="1" dirty="0">
                <a:latin typeface="바탕체" pitchFamily="17" charset="-127"/>
                <a:ea typeface="바탕체" pitchFamily="17" charset="-127"/>
              </a:rPr>
              <a:t>RDBMS </a:t>
            </a:r>
            <a:r>
              <a:rPr lang="ko-KR" altLang="en-US" sz="3500" b="1" dirty="0">
                <a:latin typeface="바탕체" pitchFamily="17" charset="-127"/>
                <a:ea typeface="바탕체" pitchFamily="17" charset="-127"/>
              </a:rPr>
              <a:t>연동체계</a:t>
            </a:r>
            <a:r>
              <a:rPr lang="en-US" altLang="ko-KR" sz="3500" b="1" dirty="0">
                <a:latin typeface="바탕체" pitchFamily="17" charset="-127"/>
                <a:ea typeface="바탕체" pitchFamily="17" charset="-127"/>
              </a:rPr>
              <a:t>&gt;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568575" y="1016000"/>
            <a:ext cx="2273300" cy="520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200" dirty="0">
                <a:latin typeface="돋움체" pitchFamily="49" charset="-127"/>
                <a:ea typeface="돋움체" pitchFamily="49" charset="-127"/>
              </a:rPr>
              <a:t>MVS/ESA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568575" y="1539875"/>
            <a:ext cx="2273300" cy="520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2740025" y="1577975"/>
            <a:ext cx="1930400" cy="444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ko-KR" altLang="en-US" sz="2200" dirty="0" err="1">
                <a:latin typeface="돋움체" pitchFamily="49" charset="-127"/>
                <a:ea typeface="돋움체" pitchFamily="49" charset="-127"/>
              </a:rPr>
              <a:t>시크링크</a:t>
            </a:r>
            <a:endParaRPr lang="ko-KR" altLang="en-US" sz="2200" dirty="0">
              <a:latin typeface="돋움체" pitchFamily="49" charset="-127"/>
              <a:ea typeface="돋움체" pitchFamily="49" charset="-127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568575" y="2063750"/>
            <a:ext cx="2273300" cy="520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ko-KR" altLang="en-US" sz="2200" dirty="0" err="1">
                <a:latin typeface="돋움체" pitchFamily="49" charset="-127"/>
                <a:ea typeface="돋움체" pitchFamily="49" charset="-127"/>
              </a:rPr>
              <a:t>네크워크</a:t>
            </a:r>
            <a:endParaRPr lang="ko-KR" altLang="en-US" sz="220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13325" name="Group 13"/>
          <p:cNvGrpSpPr>
            <a:grpSpLocks/>
          </p:cNvGrpSpPr>
          <p:nvPr/>
        </p:nvGrpSpPr>
        <p:grpSpPr bwMode="auto">
          <a:xfrm>
            <a:off x="4857750" y="1628775"/>
            <a:ext cx="1219200" cy="381000"/>
            <a:chOff x="3060" y="1026"/>
            <a:chExt cx="768" cy="240"/>
          </a:xfrm>
        </p:grpSpPr>
        <p:sp>
          <p:nvSpPr>
            <p:cNvPr id="13319" name="Line 7"/>
            <p:cNvSpPr>
              <a:spLocks noChangeShapeType="1"/>
            </p:cNvSpPr>
            <p:nvPr/>
          </p:nvSpPr>
          <p:spPr bwMode="auto">
            <a:xfrm>
              <a:off x="3060" y="1152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>
              <a:off x="3156" y="1026"/>
              <a:ext cx="576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321" name="Line 9"/>
            <p:cNvSpPr>
              <a:spLocks noChangeShapeType="1"/>
            </p:cNvSpPr>
            <p:nvPr/>
          </p:nvSpPr>
          <p:spPr bwMode="auto">
            <a:xfrm flipH="1">
              <a:off x="3156" y="1026"/>
              <a:ext cx="576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322" name="Line 10"/>
            <p:cNvSpPr>
              <a:spLocks noChangeShapeType="1"/>
            </p:cNvSpPr>
            <p:nvPr/>
          </p:nvSpPr>
          <p:spPr bwMode="auto">
            <a:xfrm>
              <a:off x="3156" y="102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323" name="Line 11"/>
            <p:cNvSpPr>
              <a:spLocks noChangeShapeType="1"/>
            </p:cNvSpPr>
            <p:nvPr/>
          </p:nvSpPr>
          <p:spPr bwMode="auto">
            <a:xfrm>
              <a:off x="3732" y="102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324" name="Line 12"/>
            <p:cNvSpPr>
              <a:spLocks noChangeShapeType="1"/>
            </p:cNvSpPr>
            <p:nvPr/>
          </p:nvSpPr>
          <p:spPr bwMode="auto">
            <a:xfrm>
              <a:off x="3636" y="1152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6086475" y="1162050"/>
            <a:ext cx="836613" cy="895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27" name="Oval 15"/>
          <p:cNvSpPr>
            <a:spLocks noChangeArrowheads="1"/>
          </p:cNvSpPr>
          <p:nvPr/>
        </p:nvSpPr>
        <p:spPr bwMode="auto">
          <a:xfrm>
            <a:off x="6092825" y="1900238"/>
            <a:ext cx="823913" cy="3127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28" name="Oval 16"/>
          <p:cNvSpPr>
            <a:spLocks noChangeArrowheads="1"/>
          </p:cNvSpPr>
          <p:nvPr/>
        </p:nvSpPr>
        <p:spPr bwMode="auto">
          <a:xfrm>
            <a:off x="6092825" y="1006475"/>
            <a:ext cx="823913" cy="3127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>
            <a:off x="6089650" y="1162050"/>
            <a:ext cx="0" cy="895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>
            <a:off x="6918325" y="1165225"/>
            <a:ext cx="0" cy="893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6381750" y="1520825"/>
            <a:ext cx="6032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200">
                <a:latin typeface="돋움체" pitchFamily="49" charset="-127"/>
                <a:ea typeface="돋움체" pitchFamily="49" charset="-127"/>
              </a:rPr>
              <a:t>DB2</a:t>
            </a:r>
          </a:p>
        </p:txBody>
      </p:sp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6315075" y="1619250"/>
            <a:ext cx="836613" cy="895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33" name="Oval 21"/>
          <p:cNvSpPr>
            <a:spLocks noChangeArrowheads="1"/>
          </p:cNvSpPr>
          <p:nvPr/>
        </p:nvSpPr>
        <p:spPr bwMode="auto">
          <a:xfrm>
            <a:off x="6321425" y="2357438"/>
            <a:ext cx="823913" cy="3127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34" name="Oval 22"/>
          <p:cNvSpPr>
            <a:spLocks noChangeArrowheads="1"/>
          </p:cNvSpPr>
          <p:nvPr/>
        </p:nvSpPr>
        <p:spPr bwMode="auto">
          <a:xfrm>
            <a:off x="6321425" y="1463675"/>
            <a:ext cx="823913" cy="3127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35" name="Line 23"/>
          <p:cNvSpPr>
            <a:spLocks noChangeShapeType="1"/>
          </p:cNvSpPr>
          <p:nvPr/>
        </p:nvSpPr>
        <p:spPr bwMode="auto">
          <a:xfrm>
            <a:off x="6318250" y="1619250"/>
            <a:ext cx="0" cy="895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36" name="Line 24"/>
          <p:cNvSpPr>
            <a:spLocks noChangeShapeType="1"/>
          </p:cNvSpPr>
          <p:nvPr/>
        </p:nvSpPr>
        <p:spPr bwMode="auto">
          <a:xfrm>
            <a:off x="7146925" y="1622425"/>
            <a:ext cx="0" cy="893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37" name="Rectangle 25"/>
          <p:cNvSpPr>
            <a:spLocks noChangeArrowheads="1"/>
          </p:cNvSpPr>
          <p:nvPr/>
        </p:nvSpPr>
        <p:spPr bwMode="auto">
          <a:xfrm>
            <a:off x="6457950" y="1882775"/>
            <a:ext cx="6032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200">
                <a:latin typeface="돋움체" pitchFamily="49" charset="-127"/>
                <a:ea typeface="돋움체" pitchFamily="49" charset="-127"/>
              </a:rPr>
              <a:t>DB2</a:t>
            </a:r>
          </a:p>
        </p:txBody>
      </p:sp>
      <p:sp>
        <p:nvSpPr>
          <p:cNvPr id="13338" name="Oval 26"/>
          <p:cNvSpPr>
            <a:spLocks noChangeArrowheads="1"/>
          </p:cNvSpPr>
          <p:nvPr/>
        </p:nvSpPr>
        <p:spPr bwMode="auto">
          <a:xfrm>
            <a:off x="3282950" y="2973388"/>
            <a:ext cx="977900" cy="34607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200" dirty="0">
                <a:latin typeface="돋움체" pitchFamily="49" charset="-127"/>
                <a:ea typeface="돋움체" pitchFamily="49" charset="-127"/>
              </a:rPr>
              <a:t>WAN</a:t>
            </a:r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>
            <a:off x="3552825" y="2614613"/>
            <a:ext cx="182563" cy="239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40" name="Line 28"/>
          <p:cNvSpPr>
            <a:spLocks noChangeShapeType="1"/>
          </p:cNvSpPr>
          <p:nvPr/>
        </p:nvSpPr>
        <p:spPr bwMode="auto">
          <a:xfrm>
            <a:off x="3779838" y="2730500"/>
            <a:ext cx="182562" cy="241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41" name="Line 29"/>
          <p:cNvSpPr>
            <a:spLocks noChangeShapeType="1"/>
          </p:cNvSpPr>
          <p:nvPr/>
        </p:nvSpPr>
        <p:spPr bwMode="auto">
          <a:xfrm flipV="1">
            <a:off x="3733800" y="2727325"/>
            <a:ext cx="46038" cy="120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42" name="Line 30"/>
          <p:cNvSpPr>
            <a:spLocks noChangeShapeType="1"/>
          </p:cNvSpPr>
          <p:nvPr/>
        </p:nvSpPr>
        <p:spPr bwMode="auto">
          <a:xfrm flipH="1">
            <a:off x="3665538" y="3322638"/>
            <a:ext cx="30480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grpSp>
        <p:nvGrpSpPr>
          <p:cNvPr id="13345" name="Group 33"/>
          <p:cNvGrpSpPr>
            <a:grpSpLocks/>
          </p:cNvGrpSpPr>
          <p:nvPr/>
        </p:nvGrpSpPr>
        <p:grpSpPr bwMode="auto">
          <a:xfrm>
            <a:off x="3516313" y="3462338"/>
            <a:ext cx="306387" cy="179387"/>
            <a:chOff x="2215" y="2181"/>
            <a:chExt cx="193" cy="113"/>
          </a:xfrm>
        </p:grpSpPr>
        <p:sp>
          <p:nvSpPr>
            <p:cNvPr id="13343" name="Line 31"/>
            <p:cNvSpPr>
              <a:spLocks noChangeShapeType="1"/>
            </p:cNvSpPr>
            <p:nvPr/>
          </p:nvSpPr>
          <p:spPr bwMode="auto">
            <a:xfrm flipH="1">
              <a:off x="2215" y="2204"/>
              <a:ext cx="193" cy="9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344" name="Line 32"/>
            <p:cNvSpPr>
              <a:spLocks noChangeShapeType="1"/>
            </p:cNvSpPr>
            <p:nvPr/>
          </p:nvSpPr>
          <p:spPr bwMode="auto">
            <a:xfrm>
              <a:off x="2311" y="2181"/>
              <a:ext cx="97" cy="2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3346" name="Rectangle 34"/>
          <p:cNvSpPr>
            <a:spLocks noChangeArrowheads="1"/>
          </p:cNvSpPr>
          <p:nvPr/>
        </p:nvSpPr>
        <p:spPr bwMode="auto">
          <a:xfrm>
            <a:off x="6343650" y="3829050"/>
            <a:ext cx="836613" cy="895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47" name="Oval 35"/>
          <p:cNvSpPr>
            <a:spLocks noChangeArrowheads="1"/>
          </p:cNvSpPr>
          <p:nvPr/>
        </p:nvSpPr>
        <p:spPr bwMode="auto">
          <a:xfrm>
            <a:off x="6350000" y="4567238"/>
            <a:ext cx="823913" cy="3127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48" name="Oval 36"/>
          <p:cNvSpPr>
            <a:spLocks noChangeArrowheads="1"/>
          </p:cNvSpPr>
          <p:nvPr/>
        </p:nvSpPr>
        <p:spPr bwMode="auto">
          <a:xfrm>
            <a:off x="6350000" y="3673475"/>
            <a:ext cx="823913" cy="3127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49" name="Line 37"/>
          <p:cNvSpPr>
            <a:spLocks noChangeShapeType="1"/>
          </p:cNvSpPr>
          <p:nvPr/>
        </p:nvSpPr>
        <p:spPr bwMode="auto">
          <a:xfrm>
            <a:off x="6346825" y="3829050"/>
            <a:ext cx="0" cy="895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50" name="Line 38"/>
          <p:cNvSpPr>
            <a:spLocks noChangeShapeType="1"/>
          </p:cNvSpPr>
          <p:nvPr/>
        </p:nvSpPr>
        <p:spPr bwMode="auto">
          <a:xfrm>
            <a:off x="7175500" y="3832225"/>
            <a:ext cx="0" cy="893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51" name="Rectangle 39"/>
          <p:cNvSpPr>
            <a:spLocks noChangeArrowheads="1"/>
          </p:cNvSpPr>
          <p:nvPr/>
        </p:nvSpPr>
        <p:spPr bwMode="auto">
          <a:xfrm>
            <a:off x="6486525" y="4092575"/>
            <a:ext cx="6032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200" dirty="0">
                <a:latin typeface="돋움체" pitchFamily="49" charset="-127"/>
                <a:ea typeface="돋움체" pitchFamily="49" charset="-127"/>
              </a:rPr>
              <a:t>DB1</a:t>
            </a:r>
          </a:p>
        </p:txBody>
      </p:sp>
      <p:sp>
        <p:nvSpPr>
          <p:cNvPr id="13352" name="Rectangle 40"/>
          <p:cNvSpPr>
            <a:spLocks noChangeArrowheads="1"/>
          </p:cNvSpPr>
          <p:nvPr/>
        </p:nvSpPr>
        <p:spPr bwMode="auto">
          <a:xfrm>
            <a:off x="2568575" y="5116513"/>
            <a:ext cx="2268538" cy="520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ko-KR" altLang="en-US" sz="2200">
                <a:latin typeface="돋움체" pitchFamily="49" charset="-127"/>
                <a:ea typeface="돋움체" pitchFamily="49" charset="-127"/>
              </a:rPr>
              <a:t>네트워크</a:t>
            </a:r>
          </a:p>
        </p:txBody>
      </p:sp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2568575" y="4459288"/>
            <a:ext cx="1135063" cy="654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200">
                <a:latin typeface="돋움체" pitchFamily="49" charset="-127"/>
                <a:ea typeface="돋움체" pitchFamily="49" charset="-127"/>
              </a:rPr>
              <a:t>BEUI</a:t>
            </a: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3706813" y="4787900"/>
            <a:ext cx="1130300" cy="3254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200">
                <a:latin typeface="돋움체" pitchFamily="49" charset="-127"/>
                <a:ea typeface="돋움체" pitchFamily="49" charset="-127"/>
              </a:rPr>
              <a:t>ESA</a:t>
            </a:r>
          </a:p>
        </p:txBody>
      </p:sp>
      <p:sp>
        <p:nvSpPr>
          <p:cNvPr id="13355" name="Rectangle 43"/>
          <p:cNvSpPr>
            <a:spLocks noChangeArrowheads="1"/>
          </p:cNvSpPr>
          <p:nvPr/>
        </p:nvSpPr>
        <p:spPr bwMode="auto">
          <a:xfrm>
            <a:off x="3706813" y="4459288"/>
            <a:ext cx="1130300" cy="3254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200">
                <a:latin typeface="돋움체" pitchFamily="49" charset="-127"/>
                <a:ea typeface="돋움체" pitchFamily="49" charset="-127"/>
              </a:rPr>
              <a:t>MVS</a:t>
            </a:r>
          </a:p>
        </p:txBody>
      </p:sp>
      <p:sp>
        <p:nvSpPr>
          <p:cNvPr id="13356" name="Rectangle 44"/>
          <p:cNvSpPr>
            <a:spLocks noChangeArrowheads="1"/>
          </p:cNvSpPr>
          <p:nvPr/>
        </p:nvSpPr>
        <p:spPr bwMode="auto">
          <a:xfrm>
            <a:off x="3783013" y="3997325"/>
            <a:ext cx="1054100" cy="3206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200">
                <a:latin typeface="돋움체" pitchFamily="49" charset="-127"/>
                <a:ea typeface="돋움체" pitchFamily="49" charset="-127"/>
              </a:rPr>
              <a:t>Sockets</a:t>
            </a:r>
          </a:p>
        </p:txBody>
      </p:sp>
      <p:sp>
        <p:nvSpPr>
          <p:cNvPr id="13357" name="Rectangle 45"/>
          <p:cNvSpPr>
            <a:spLocks noChangeArrowheads="1"/>
          </p:cNvSpPr>
          <p:nvPr/>
        </p:nvSpPr>
        <p:spPr bwMode="auto">
          <a:xfrm>
            <a:off x="2568575" y="3997325"/>
            <a:ext cx="749300" cy="3206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200">
                <a:latin typeface="돋움체" pitchFamily="49" charset="-127"/>
                <a:ea typeface="돋움체" pitchFamily="49" charset="-127"/>
              </a:rPr>
              <a:t>BIOS</a:t>
            </a:r>
          </a:p>
        </p:txBody>
      </p:sp>
      <p:sp>
        <p:nvSpPr>
          <p:cNvPr id="13358" name="Line 46"/>
          <p:cNvSpPr>
            <a:spLocks noChangeShapeType="1"/>
          </p:cNvSpPr>
          <p:nvPr/>
        </p:nvSpPr>
        <p:spPr bwMode="auto">
          <a:xfrm>
            <a:off x="3324225" y="41529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59" name="Rectangle 47"/>
          <p:cNvSpPr>
            <a:spLocks noChangeArrowheads="1"/>
          </p:cNvSpPr>
          <p:nvPr/>
        </p:nvSpPr>
        <p:spPr bwMode="auto">
          <a:xfrm>
            <a:off x="3289300" y="3827463"/>
            <a:ext cx="6032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200">
                <a:latin typeface="돋움체" pitchFamily="49" charset="-127"/>
                <a:ea typeface="돋움체" pitchFamily="49" charset="-127"/>
              </a:rPr>
              <a:t>TDI</a:t>
            </a:r>
          </a:p>
        </p:txBody>
      </p:sp>
      <p:sp>
        <p:nvSpPr>
          <p:cNvPr id="13360" name="Arc 48"/>
          <p:cNvSpPr>
            <a:spLocks/>
          </p:cNvSpPr>
          <p:nvPr/>
        </p:nvSpPr>
        <p:spPr bwMode="auto">
          <a:xfrm>
            <a:off x="3267075" y="3725863"/>
            <a:ext cx="592138" cy="333375"/>
          </a:xfrm>
          <a:custGeom>
            <a:avLst/>
            <a:gdLst>
              <a:gd name="G0" fmla="+- 21227 0 0"/>
              <a:gd name="G1" fmla="+- 21600 0 0"/>
              <a:gd name="G2" fmla="+- 21600 0 0"/>
              <a:gd name="T0" fmla="*/ 0 w 42118"/>
              <a:gd name="T1" fmla="*/ 17606 h 21600"/>
              <a:gd name="T2" fmla="*/ 42118 w 42118"/>
              <a:gd name="T3" fmla="*/ 16113 h 21600"/>
              <a:gd name="T4" fmla="*/ 21227 w 4211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118" h="21600" fill="none" extrusionOk="0">
                <a:moveTo>
                  <a:pt x="-1" y="17605"/>
                </a:moveTo>
                <a:cubicBezTo>
                  <a:pt x="1920" y="7395"/>
                  <a:pt x="10837" y="-1"/>
                  <a:pt x="21227" y="0"/>
                </a:cubicBezTo>
                <a:cubicBezTo>
                  <a:pt x="31043" y="0"/>
                  <a:pt x="39624" y="6618"/>
                  <a:pt x="42118" y="16112"/>
                </a:cubicBezTo>
              </a:path>
              <a:path w="42118" h="21600" stroke="0" extrusionOk="0">
                <a:moveTo>
                  <a:pt x="-1" y="17605"/>
                </a:moveTo>
                <a:cubicBezTo>
                  <a:pt x="1920" y="7395"/>
                  <a:pt x="10837" y="-1"/>
                  <a:pt x="21227" y="0"/>
                </a:cubicBezTo>
                <a:cubicBezTo>
                  <a:pt x="31043" y="0"/>
                  <a:pt x="39624" y="6618"/>
                  <a:pt x="42118" y="16112"/>
                </a:cubicBezTo>
                <a:lnTo>
                  <a:pt x="21227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61" name="Line 49"/>
          <p:cNvSpPr>
            <a:spLocks noChangeShapeType="1"/>
          </p:cNvSpPr>
          <p:nvPr/>
        </p:nvSpPr>
        <p:spPr bwMode="auto">
          <a:xfrm flipV="1">
            <a:off x="2566988" y="3662363"/>
            <a:ext cx="0" cy="785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62" name="Line 50"/>
          <p:cNvSpPr>
            <a:spLocks noChangeShapeType="1"/>
          </p:cNvSpPr>
          <p:nvPr/>
        </p:nvSpPr>
        <p:spPr bwMode="auto">
          <a:xfrm>
            <a:off x="4848225" y="4124325"/>
            <a:ext cx="1476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63" name="Line 51"/>
          <p:cNvSpPr>
            <a:spLocks noChangeShapeType="1"/>
          </p:cNvSpPr>
          <p:nvPr/>
        </p:nvSpPr>
        <p:spPr bwMode="auto">
          <a:xfrm>
            <a:off x="1038225" y="5876925"/>
            <a:ext cx="7086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64" name="Line 52"/>
          <p:cNvSpPr>
            <a:spLocks noChangeShapeType="1"/>
          </p:cNvSpPr>
          <p:nvPr/>
        </p:nvSpPr>
        <p:spPr bwMode="auto">
          <a:xfrm>
            <a:off x="3705225" y="5648325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65" name="Line 53"/>
          <p:cNvSpPr>
            <a:spLocks noChangeShapeType="1"/>
          </p:cNvSpPr>
          <p:nvPr/>
        </p:nvSpPr>
        <p:spPr bwMode="auto">
          <a:xfrm>
            <a:off x="1952625" y="5876925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66" name="Line 54"/>
          <p:cNvSpPr>
            <a:spLocks noChangeShapeType="1"/>
          </p:cNvSpPr>
          <p:nvPr/>
        </p:nvSpPr>
        <p:spPr bwMode="auto">
          <a:xfrm>
            <a:off x="4391025" y="5876925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67" name="Line 55"/>
          <p:cNvSpPr>
            <a:spLocks noChangeShapeType="1"/>
          </p:cNvSpPr>
          <p:nvPr/>
        </p:nvSpPr>
        <p:spPr bwMode="auto">
          <a:xfrm>
            <a:off x="6067425" y="5876925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68" name="AutoShape 56"/>
          <p:cNvSpPr>
            <a:spLocks noChangeArrowheads="1"/>
          </p:cNvSpPr>
          <p:nvPr/>
        </p:nvSpPr>
        <p:spPr bwMode="auto">
          <a:xfrm>
            <a:off x="1273175" y="6102350"/>
            <a:ext cx="1358900" cy="549275"/>
          </a:xfrm>
          <a:prstGeom prst="cube">
            <a:avLst>
              <a:gd name="adj" fmla="val 2499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200" dirty="0">
                <a:latin typeface="돋움체" pitchFamily="49" charset="-127"/>
                <a:ea typeface="돋움체" pitchFamily="49" charset="-127"/>
              </a:rPr>
              <a:t>PC</a:t>
            </a:r>
          </a:p>
        </p:txBody>
      </p:sp>
      <p:sp>
        <p:nvSpPr>
          <p:cNvPr id="13369" name="AutoShape 57"/>
          <p:cNvSpPr>
            <a:spLocks noChangeArrowheads="1"/>
          </p:cNvSpPr>
          <p:nvPr/>
        </p:nvSpPr>
        <p:spPr bwMode="auto">
          <a:xfrm>
            <a:off x="3711575" y="6102350"/>
            <a:ext cx="1358900" cy="549275"/>
          </a:xfrm>
          <a:prstGeom prst="cube">
            <a:avLst>
              <a:gd name="adj" fmla="val 2499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200" dirty="0">
                <a:latin typeface="돋움체" pitchFamily="49" charset="-127"/>
                <a:ea typeface="돋움체" pitchFamily="49" charset="-127"/>
              </a:rPr>
              <a:t>PC</a:t>
            </a:r>
          </a:p>
        </p:txBody>
      </p:sp>
      <p:sp>
        <p:nvSpPr>
          <p:cNvPr id="13370" name="AutoShape 58"/>
          <p:cNvSpPr>
            <a:spLocks noChangeArrowheads="1"/>
          </p:cNvSpPr>
          <p:nvPr/>
        </p:nvSpPr>
        <p:spPr bwMode="auto">
          <a:xfrm>
            <a:off x="5387975" y="6102350"/>
            <a:ext cx="1358900" cy="549275"/>
          </a:xfrm>
          <a:prstGeom prst="cube">
            <a:avLst>
              <a:gd name="adj" fmla="val 2499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200" dirty="0">
                <a:latin typeface="돋움체" pitchFamily="49" charset="-127"/>
                <a:ea typeface="돋움체" pitchFamily="49" charset="-127"/>
              </a:rPr>
              <a:t>PC</a:t>
            </a:r>
          </a:p>
        </p:txBody>
      </p:sp>
      <p:sp>
        <p:nvSpPr>
          <p:cNvPr id="13371" name="Rectangle 59"/>
          <p:cNvSpPr>
            <a:spLocks noChangeArrowheads="1"/>
          </p:cNvSpPr>
          <p:nvPr/>
        </p:nvSpPr>
        <p:spPr bwMode="auto">
          <a:xfrm>
            <a:off x="2727325" y="5980113"/>
            <a:ext cx="10223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200" dirty="0">
                <a:latin typeface="돋움체" pitchFamily="49" charset="-127"/>
                <a:ea typeface="돋움체" pitchFamily="49" charset="-127"/>
              </a:rPr>
              <a:t>TCP/IP</a:t>
            </a:r>
          </a:p>
        </p:txBody>
      </p:sp>
      <p:sp>
        <p:nvSpPr>
          <p:cNvPr id="13372" name="Rectangle 60"/>
          <p:cNvSpPr>
            <a:spLocks noChangeArrowheads="1"/>
          </p:cNvSpPr>
          <p:nvPr/>
        </p:nvSpPr>
        <p:spPr bwMode="auto">
          <a:xfrm>
            <a:off x="6765925" y="5980113"/>
            <a:ext cx="13017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200" dirty="0">
                <a:latin typeface="돋움체" pitchFamily="49" charset="-127"/>
                <a:ea typeface="돋움체" pitchFamily="49" charset="-127"/>
              </a:rPr>
              <a:t>Ethernet</a:t>
            </a:r>
          </a:p>
        </p:txBody>
      </p:sp>
      <p:sp>
        <p:nvSpPr>
          <p:cNvPr id="13373" name="Oval 61"/>
          <p:cNvSpPr>
            <a:spLocks noChangeArrowheads="1"/>
          </p:cNvSpPr>
          <p:nvPr/>
        </p:nvSpPr>
        <p:spPr bwMode="auto">
          <a:xfrm>
            <a:off x="692150" y="5673725"/>
            <a:ext cx="368300" cy="368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74" name="Oval 62"/>
          <p:cNvSpPr>
            <a:spLocks noChangeArrowheads="1"/>
          </p:cNvSpPr>
          <p:nvPr/>
        </p:nvSpPr>
        <p:spPr bwMode="auto">
          <a:xfrm>
            <a:off x="8083550" y="5673725"/>
            <a:ext cx="368300" cy="368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75" name="Rectangle 63"/>
          <p:cNvSpPr>
            <a:spLocks noChangeArrowheads="1"/>
          </p:cNvSpPr>
          <p:nvPr/>
        </p:nvSpPr>
        <p:spPr bwMode="auto">
          <a:xfrm>
            <a:off x="463550" y="3387725"/>
            <a:ext cx="8216900" cy="34163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76" name="Rectangle 64"/>
          <p:cNvSpPr>
            <a:spLocks noChangeArrowheads="1"/>
          </p:cNvSpPr>
          <p:nvPr/>
        </p:nvSpPr>
        <p:spPr bwMode="auto">
          <a:xfrm>
            <a:off x="669925" y="3008313"/>
            <a:ext cx="13017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200" dirty="0">
                <a:latin typeface="돋움체" pitchFamily="49" charset="-127"/>
                <a:ea typeface="돋움체" pitchFamily="49" charset="-127"/>
              </a:rPr>
              <a:t>SNA </a:t>
            </a:r>
            <a:r>
              <a:rPr lang="ko-KR" altLang="en-US" sz="2200" dirty="0">
                <a:latin typeface="돋움체" pitchFamily="49" charset="-127"/>
                <a:ea typeface="돋움체" pitchFamily="49" charset="-127"/>
              </a:rPr>
              <a:t>통신</a:t>
            </a:r>
          </a:p>
        </p:txBody>
      </p:sp>
      <p:sp>
        <p:nvSpPr>
          <p:cNvPr id="13377" name="Line 65"/>
          <p:cNvSpPr>
            <a:spLocks noChangeShapeType="1"/>
          </p:cNvSpPr>
          <p:nvPr/>
        </p:nvSpPr>
        <p:spPr bwMode="auto">
          <a:xfrm>
            <a:off x="2562225" y="3662363"/>
            <a:ext cx="2276475" cy="47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378" name="Line 66"/>
          <p:cNvSpPr>
            <a:spLocks noChangeShapeType="1"/>
          </p:cNvSpPr>
          <p:nvPr/>
        </p:nvSpPr>
        <p:spPr bwMode="auto">
          <a:xfrm>
            <a:off x="4838700" y="3667125"/>
            <a:ext cx="0" cy="809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1"/>
    </p:bld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65</Words>
  <Application>Microsoft PowerPoint</Application>
  <PresentationFormat>화면 슬라이드 쇼(4:3)</PresentationFormat>
  <Paragraphs>49</Paragraphs>
  <Slides>3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기본 디자인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제목 없음</dc:title>
  <dc:creator>PCT</dc:creator>
  <cp:lastModifiedBy>user</cp:lastModifiedBy>
  <cp:revision>117</cp:revision>
  <cp:lastPrinted>1998-11-17T02:41:42Z</cp:lastPrinted>
  <dcterms:created xsi:type="dcterms:W3CDTF">1998-10-09T07:14:26Z</dcterms:created>
  <dcterms:modified xsi:type="dcterms:W3CDTF">2011-08-23T04:08:45Z</dcterms:modified>
</cp:coreProperties>
</file>