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3" r:id="rId3"/>
    <p:sldId id="259" r:id="rId4"/>
  </p:sldIdLst>
  <p:sldSz cx="9144000" cy="6858000" type="screen4x3"/>
  <p:notesSz cx="6858000" cy="9144000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6" autoAdjust="0"/>
    <p:restoredTop sz="93092" autoAdjust="0"/>
  </p:normalViewPr>
  <p:slideViewPr>
    <p:cSldViewPr snapToGrid="0">
      <p:cViewPr>
        <p:scale>
          <a:sx n="100" d="100"/>
          <a:sy n="100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180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ko-K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ko-K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543D3B-F5E2-4DE9-A90E-CF10DA74FE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52142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7DBCB2-4E9A-46EF-90B6-38FF67FF28CB}" type="slidenum">
              <a:rPr lang="en-US" altLang="ko-KR"/>
              <a:pPr/>
              <a:t>1</a:t>
            </a:fld>
            <a:endParaRPr lang="en-US" altLang="ko-KR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6BFDF-C36B-45F9-AABC-C45B6E6CFE30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4F1B6826-A472-4105-AAA2-9ACA5B6A2F04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78819EDA-4CAA-49A6-9C49-85F0C28DF0A6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D749B5C5-E147-47E1-9A0E-D3E184A1A1F2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40500" y="62103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63CC3F74-E762-424B-8AAA-4BA6ADC394B4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37A50B48-3337-49D4-B62A-7260B4579DC8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0AD87B9C-6570-4637-A5F9-12E2E262F7C6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35E5D20A-F560-47B3-B833-1D732512B448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7D4DF590-6F44-453B-B44D-F2F9BC9BD16A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ED7A547C-4E0F-4C82-8651-2D37FF7B7916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EA2E66BB-E0C6-43E9-8DDA-F6D13C421EEB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D857C080-3EAD-4BA6-860C-9979B25DA047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</a:t>
            </a:r>
            <a:fld id="{C1D627C4-9211-4E53-8225-0F336C359E89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Ovr>
    <a:masterClrMapping/>
  </p:clrMapOvr>
  <p:transition advTm="3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유형을 편집하려면 누르십시오</a:t>
            </a:r>
            <a:r>
              <a:rPr lang="en-US" altLang="ko-KR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40500" y="62103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돋움" pitchFamily="50" charset="-127"/>
                <a:ea typeface="돋움" pitchFamily="50" charset="-127"/>
              </a:defRPr>
            </a:lvl1pPr>
          </a:lstStyle>
          <a:p>
            <a:r>
              <a:rPr lang="en-US" altLang="ko-KR"/>
              <a:t>&lt;</a:t>
            </a:r>
            <a:fld id="{40723ADA-F488-46B5-B914-150877F2D3EA}" type="slidenum">
              <a:rPr lang="en-US" altLang="ko-KR"/>
              <a:pPr/>
              <a:t>‹#›</a:t>
            </a:fld>
            <a:r>
              <a:rPr lang="en-US" altLang="ko-KR"/>
              <a:t>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3000">
    <p:zoom/>
  </p:transition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&lt;</a:t>
            </a:r>
            <a:fld id="{100C51D7-CE68-4EA9-8C26-0E1F07DA85D7}" type="slidenum">
              <a:rPr lang="en-US" altLang="ko-KR"/>
              <a:pPr/>
              <a:t>1</a:t>
            </a:fld>
            <a:r>
              <a:rPr lang="en-US" altLang="ko-KR"/>
              <a:t>&gt;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ko-KR" sz="3400" b="1" u="sng" dirty="0">
                <a:latin typeface="굴림체" pitchFamily="49" charset="-127"/>
                <a:ea typeface="굴림체" pitchFamily="49" charset="-127"/>
              </a:rPr>
              <a:t>Ⅰ.</a:t>
            </a:r>
            <a:r>
              <a:rPr lang="ko-KR" altLang="en-US" sz="3400" b="1" u="sng" dirty="0">
                <a:latin typeface="굴림체" pitchFamily="49" charset="-127"/>
                <a:ea typeface="굴림체" pitchFamily="49" charset="-127"/>
              </a:rPr>
              <a:t>정보전략계획 시스템 구축 및 전환</a:t>
            </a:r>
            <a:endParaRPr lang="ko-KR" altLang="en-US" u="sng" dirty="0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143000" y="1600200"/>
            <a:ext cx="6705600" cy="19050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524000" y="1808163"/>
            <a:ext cx="20024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ko-KR" altLang="en-US" u="sng" dirty="0">
                <a:latin typeface="굴림" pitchFamily="50" charset="-127"/>
              </a:rPr>
              <a:t>업무 </a:t>
            </a:r>
            <a:r>
              <a:rPr lang="ko-KR" altLang="en-US" u="sng" dirty="0" smtClean="0">
                <a:latin typeface="굴림" pitchFamily="50" charset="-127"/>
              </a:rPr>
              <a:t>재</a:t>
            </a:r>
            <a:fld id="{86D0C59E-A3CD-40EC-9F2B-47346B4D1A7D}" type="slidenum">
              <a:rPr lang="ko-KR" altLang="en-US" u="sng" smtClean="0">
                <a:latin typeface="굴림" pitchFamily="50" charset="-127"/>
              </a:rPr>
              <a:t>1</a:t>
            </a:fld>
            <a:r>
              <a:rPr lang="ko-KR" altLang="en-US" u="sng" dirty="0" smtClean="0">
                <a:latin typeface="굴림" pitchFamily="50" charset="-127"/>
              </a:rPr>
              <a:t>설계</a:t>
            </a:r>
            <a:endParaRPr lang="ko-KR" altLang="en-US" dirty="0">
              <a:latin typeface="굴림" pitchFamily="50" charset="-127"/>
            </a:endParaRPr>
          </a:p>
        </p:txBody>
      </p:sp>
      <p:grpSp>
        <p:nvGrpSpPr>
          <p:cNvPr id="3097" name="Group 25"/>
          <p:cNvGrpSpPr>
            <a:grpSpLocks/>
          </p:cNvGrpSpPr>
          <p:nvPr/>
        </p:nvGrpSpPr>
        <p:grpSpPr bwMode="auto">
          <a:xfrm>
            <a:off x="1981200" y="2362200"/>
            <a:ext cx="5029200" cy="533400"/>
            <a:chOff x="1248" y="1488"/>
            <a:chExt cx="3168" cy="336"/>
          </a:xfrm>
        </p:grpSpPr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1248" y="1488"/>
              <a:ext cx="120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ko-KR">
                  <a:latin typeface="굴림" pitchFamily="50" charset="-127"/>
                </a:rPr>
                <a:t>VSA</a:t>
              </a: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216" y="1488"/>
              <a:ext cx="120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ko-KR">
                  <a:latin typeface="굴림" pitchFamily="50" charset="-127"/>
                </a:rPr>
                <a:t>VSR</a:t>
              </a: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>
              <a:off x="2448" y="1536"/>
              <a:ext cx="480" cy="24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1143000" y="4572000"/>
            <a:ext cx="6705600" cy="1905000"/>
            <a:chOff x="720" y="2880"/>
            <a:chExt cx="4224" cy="1200"/>
          </a:xfrm>
        </p:grpSpPr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720" y="2880"/>
              <a:ext cx="4224" cy="120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960" y="3011"/>
              <a:ext cx="13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ko-KR" altLang="en-US" u="sng">
                  <a:latin typeface="굴림" pitchFamily="50" charset="-127"/>
                </a:rPr>
                <a:t>시스템 재설계</a:t>
              </a:r>
            </a:p>
          </p:txBody>
        </p:sp>
      </p:grp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1981200" y="5346700"/>
            <a:ext cx="19050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ko-KR">
                <a:latin typeface="굴림" pitchFamily="50" charset="-127"/>
              </a:rPr>
              <a:t>BAD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5105400" y="5346700"/>
            <a:ext cx="19050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ko-KR">
                <a:latin typeface="굴림" pitchFamily="50" charset="-127"/>
              </a:rPr>
              <a:t>BSD</a:t>
            </a:r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3886200" y="54229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28" name="직선 화살표 연결선 27"/>
          <p:cNvCxnSpPr>
            <a:stCxn id="3079" idx="2"/>
            <a:endCxn id="3088" idx="0"/>
          </p:cNvCxnSpPr>
          <p:nvPr/>
        </p:nvCxnSpPr>
        <p:spPr bwMode="auto">
          <a:xfrm rot="5400000">
            <a:off x="1708150" y="4121150"/>
            <a:ext cx="24511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sm"/>
            <a:tailEnd type="triangle"/>
          </a:ln>
          <a:effectLst/>
        </p:spPr>
      </p:cxnSp>
      <p:cxnSp>
        <p:nvCxnSpPr>
          <p:cNvPr id="32" name="직선 화살표 연결선 31"/>
          <p:cNvCxnSpPr>
            <a:stCxn id="3080" idx="2"/>
            <a:endCxn id="3089" idx="0"/>
          </p:cNvCxnSpPr>
          <p:nvPr/>
        </p:nvCxnSpPr>
        <p:spPr bwMode="auto">
          <a:xfrm rot="5400000">
            <a:off x="4832350" y="4121150"/>
            <a:ext cx="24511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sm"/>
            <a:tailEnd type="triangle"/>
          </a:ln>
          <a:effectLst/>
        </p:spPr>
      </p:cxnSp>
      <p:cxnSp>
        <p:nvCxnSpPr>
          <p:cNvPr id="34" name="직선 화살표 연결선 33"/>
          <p:cNvCxnSpPr/>
          <p:nvPr/>
        </p:nvCxnSpPr>
        <p:spPr bwMode="auto">
          <a:xfrm rot="5400000">
            <a:off x="3264264" y="3027680"/>
            <a:ext cx="2445657" cy="21814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sm"/>
            <a:tailEnd type="triangle"/>
          </a:ln>
          <a:effectLst/>
        </p:spPr>
      </p:cxnSp>
    </p:spTree>
  </p:cSld>
  <p:clrMapOvr>
    <a:masterClrMapping/>
  </p:clrMapOvr>
  <p:transition advTm="3000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&lt;</a:t>
            </a:r>
            <a:fld id="{60443CFB-AF4D-41CD-8F64-06B1371A4BD1}" type="slidenum">
              <a:rPr lang="en-US" altLang="ko-KR"/>
              <a:pPr/>
              <a:t>2</a:t>
            </a:fld>
            <a:r>
              <a:rPr lang="en-US" altLang="ko-KR"/>
              <a:t>&gt;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85800" y="533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ko-KR" sz="4000" dirty="0">
                <a:solidFill>
                  <a:schemeClr val="tx2"/>
                </a:solidFill>
                <a:latin typeface="돋움체" pitchFamily="49" charset="-127"/>
                <a:ea typeface="돋움체" pitchFamily="49" charset="-127"/>
              </a:rPr>
              <a:t>⊙</a:t>
            </a:r>
            <a:r>
              <a:rPr lang="ko-KR" altLang="en-US" sz="4000" dirty="0">
                <a:solidFill>
                  <a:schemeClr val="tx2"/>
                </a:solidFill>
                <a:latin typeface="돋움체" pitchFamily="49" charset="-127"/>
                <a:ea typeface="돋움체" pitchFamily="49" charset="-127"/>
              </a:rPr>
              <a:t>사업추진일정계획 ⊙</a:t>
            </a:r>
            <a:endParaRPr lang="ko-KR" altLang="en-US" sz="4400" dirty="0">
              <a:solidFill>
                <a:schemeClr val="tx2"/>
              </a:solidFill>
            </a:endParaRPr>
          </a:p>
        </p:txBody>
      </p:sp>
      <p:graphicFrame>
        <p:nvGraphicFramePr>
          <p:cNvPr id="18895" name="Group 46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63451298"/>
              </p:ext>
            </p:extLst>
          </p:nvPr>
        </p:nvGraphicFramePr>
        <p:xfrm>
          <a:off x="677863" y="1754188"/>
          <a:ext cx="7842250" cy="4427538"/>
        </p:xfrm>
        <a:graphic>
          <a:graphicData uri="http://schemas.openxmlformats.org/drawingml/2006/table">
            <a:tbl>
              <a:tblPr/>
              <a:tblGrid>
                <a:gridCol w="2352675"/>
                <a:gridCol w="784225"/>
                <a:gridCol w="784225"/>
                <a:gridCol w="784225"/>
                <a:gridCol w="784225"/>
                <a:gridCol w="784225"/>
                <a:gridCol w="784225"/>
                <a:gridCol w="784225"/>
              </a:tblGrid>
              <a:tr h="8858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부문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기간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12</a:t>
                      </a: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년                                                                </a:t>
                      </a: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13</a:t>
                      </a: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년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6        7         8          9         10        11        12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85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영업부문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정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보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전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략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계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획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(BRE)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생산</a:t>
                      </a: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구매 부문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(CON)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5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회계</a:t>
                      </a: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지원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(BSD)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5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회계</a:t>
                      </a: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/</a:t>
                      </a: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지원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(TRN)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798" name="Line 366"/>
          <p:cNvSpPr>
            <a:spLocks noChangeShapeType="1"/>
          </p:cNvSpPr>
          <p:nvPr/>
        </p:nvSpPr>
        <p:spPr bwMode="auto">
          <a:xfrm>
            <a:off x="3802063" y="3090863"/>
            <a:ext cx="2352675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799" name="Line 367"/>
          <p:cNvSpPr>
            <a:spLocks noChangeShapeType="1"/>
          </p:cNvSpPr>
          <p:nvPr/>
        </p:nvSpPr>
        <p:spPr bwMode="auto">
          <a:xfrm>
            <a:off x="3816350" y="3962400"/>
            <a:ext cx="3135313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800" name="Line 368"/>
          <p:cNvSpPr>
            <a:spLocks noChangeShapeType="1"/>
          </p:cNvSpPr>
          <p:nvPr/>
        </p:nvSpPr>
        <p:spPr bwMode="auto">
          <a:xfrm>
            <a:off x="5384800" y="4848225"/>
            <a:ext cx="1573213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801" name="Line 369"/>
          <p:cNvSpPr>
            <a:spLocks noChangeShapeType="1"/>
          </p:cNvSpPr>
          <p:nvPr/>
        </p:nvSpPr>
        <p:spPr bwMode="auto">
          <a:xfrm>
            <a:off x="4613275" y="5753100"/>
            <a:ext cx="3116263" cy="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&lt;</a:t>
            </a:r>
            <a:fld id="{5CCB5160-379C-48D3-A59F-173438C578F6}" type="slidenum">
              <a:rPr lang="en-US" altLang="ko-KR"/>
              <a:pPr/>
              <a:t>3</a:t>
            </a:fld>
            <a:r>
              <a:rPr lang="en-US" altLang="ko-KR"/>
              <a:t>&gt;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r>
              <a:rPr lang="en-US" altLang="ko-KR" sz="3500" b="1" dirty="0"/>
              <a:t>&lt;</a:t>
            </a:r>
            <a:r>
              <a:rPr lang="ko-KR" altLang="en-US" sz="3500" b="1" dirty="0"/>
              <a:t>물류 정보 시스템 구성도</a:t>
            </a:r>
            <a:r>
              <a:rPr lang="en-US" altLang="ko-KR" dirty="0"/>
              <a:t>&gt;</a:t>
            </a:r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2895600" y="3200400"/>
            <a:ext cx="3276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3429000" y="857250"/>
            <a:ext cx="2514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defTabSz="762000" latinLnBrk="0"/>
            <a:r>
              <a:rPr lang="en-US" altLang="ko-KR" sz="2200">
                <a:latin typeface="굴림" pitchFamily="50" charset="-127"/>
              </a:rPr>
              <a:t>Data Warehouse</a:t>
            </a:r>
          </a:p>
        </p:txBody>
      </p:sp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2895600" y="838200"/>
            <a:ext cx="32766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3629025" y="1371600"/>
            <a:ext cx="1828800" cy="1447800"/>
            <a:chOff x="2064" y="1056"/>
            <a:chExt cx="1152" cy="912"/>
          </a:xfrm>
        </p:grpSpPr>
        <p:sp>
          <p:nvSpPr>
            <p:cNvPr id="5155" name="AutoShape 35"/>
            <p:cNvSpPr>
              <a:spLocks noChangeArrowheads="1"/>
            </p:cNvSpPr>
            <p:nvPr/>
          </p:nvSpPr>
          <p:spPr bwMode="auto">
            <a:xfrm>
              <a:off x="2064" y="1056"/>
              <a:ext cx="624" cy="672"/>
            </a:xfrm>
            <a:prstGeom prst="can">
              <a:avLst>
                <a:gd name="adj" fmla="val 2692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ko-KR" altLang="en-US" sz="2200" dirty="0">
                  <a:latin typeface="굴림" pitchFamily="50" charset="-127"/>
                </a:rPr>
                <a:t>상품</a:t>
              </a:r>
            </a:p>
            <a:p>
              <a:r>
                <a:rPr lang="en-US" altLang="ko-KR" sz="2200" dirty="0">
                  <a:latin typeface="굴림" pitchFamily="50" charset="-127"/>
                </a:rPr>
                <a:t>DB</a:t>
              </a:r>
            </a:p>
          </p:txBody>
        </p:sp>
        <p:sp>
          <p:nvSpPr>
            <p:cNvPr id="5159" name="AutoShape 39"/>
            <p:cNvSpPr>
              <a:spLocks noChangeArrowheads="1"/>
            </p:cNvSpPr>
            <p:nvPr/>
          </p:nvSpPr>
          <p:spPr bwMode="auto">
            <a:xfrm>
              <a:off x="2592" y="1296"/>
              <a:ext cx="624" cy="672"/>
            </a:xfrm>
            <a:prstGeom prst="can">
              <a:avLst>
                <a:gd name="adj" fmla="val 2692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ko-KR" altLang="en-US" sz="2200" dirty="0">
                  <a:latin typeface="굴림" pitchFamily="50" charset="-127"/>
                </a:rPr>
                <a:t>영업</a:t>
              </a:r>
            </a:p>
            <a:p>
              <a:r>
                <a:rPr lang="en-US" altLang="ko-KR" sz="2200" dirty="0">
                  <a:latin typeface="굴림" pitchFamily="50" charset="-127"/>
                </a:rPr>
                <a:t>DB</a:t>
              </a:r>
            </a:p>
          </p:txBody>
        </p:sp>
      </p:grpSp>
      <p:sp>
        <p:nvSpPr>
          <p:cNvPr id="5166" name="Oval 46"/>
          <p:cNvSpPr>
            <a:spLocks noChangeArrowheads="1"/>
          </p:cNvSpPr>
          <p:nvPr/>
        </p:nvSpPr>
        <p:spPr bwMode="auto">
          <a:xfrm>
            <a:off x="4114800" y="5083175"/>
            <a:ext cx="977900" cy="3460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 latinLnBrk="0"/>
            <a:r>
              <a:rPr lang="en-US" altLang="ko-KR" sz="2200">
                <a:latin typeface="굴림" pitchFamily="50" charset="-127"/>
              </a:rPr>
              <a:t>EDI</a:t>
            </a:r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4384675" y="4724400"/>
            <a:ext cx="182563" cy="2397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68" name="Line 48"/>
          <p:cNvSpPr>
            <a:spLocks noChangeShapeType="1"/>
          </p:cNvSpPr>
          <p:nvPr/>
        </p:nvSpPr>
        <p:spPr bwMode="auto">
          <a:xfrm>
            <a:off x="4611688" y="4840288"/>
            <a:ext cx="158750" cy="250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69" name="Line 49"/>
          <p:cNvSpPr>
            <a:spLocks noChangeShapeType="1"/>
          </p:cNvSpPr>
          <p:nvPr/>
        </p:nvSpPr>
        <p:spPr bwMode="auto">
          <a:xfrm flipV="1">
            <a:off x="4565650" y="4837113"/>
            <a:ext cx="46038" cy="120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 flipH="1">
            <a:off x="4497388" y="5418138"/>
            <a:ext cx="295275" cy="157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5171" name="Group 51"/>
          <p:cNvGrpSpPr>
            <a:grpSpLocks/>
          </p:cNvGrpSpPr>
          <p:nvPr/>
        </p:nvGrpSpPr>
        <p:grpSpPr bwMode="auto">
          <a:xfrm>
            <a:off x="4348163" y="5572125"/>
            <a:ext cx="306387" cy="179388"/>
            <a:chOff x="2215" y="2181"/>
            <a:chExt cx="193" cy="113"/>
          </a:xfrm>
        </p:grpSpPr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 flipH="1">
              <a:off x="2215" y="2204"/>
              <a:ext cx="193" cy="9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>
              <a:off x="2311" y="2181"/>
              <a:ext cx="97" cy="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5177" name="Rectangle 57"/>
          <p:cNvSpPr>
            <a:spLocks noChangeArrowheads="1"/>
          </p:cNvSpPr>
          <p:nvPr/>
        </p:nvSpPr>
        <p:spPr bwMode="auto">
          <a:xfrm>
            <a:off x="3324225" y="3352800"/>
            <a:ext cx="2438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ko-KR" altLang="en-US" sz="2200" dirty="0">
                <a:latin typeface="굴림" pitchFamily="50" charset="-127"/>
              </a:rPr>
              <a:t>관리시스템</a:t>
            </a:r>
          </a:p>
        </p:txBody>
      </p:sp>
      <p:sp>
        <p:nvSpPr>
          <p:cNvPr id="5178" name="Rectangle 58"/>
          <p:cNvSpPr>
            <a:spLocks noChangeArrowheads="1"/>
          </p:cNvSpPr>
          <p:nvPr/>
        </p:nvSpPr>
        <p:spPr bwMode="auto">
          <a:xfrm>
            <a:off x="3324225" y="3810000"/>
            <a:ext cx="1219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ko-KR" altLang="en-US" sz="2200" dirty="0">
                <a:latin typeface="굴림" pitchFamily="50" charset="-127"/>
              </a:rPr>
              <a:t>상품</a:t>
            </a:r>
          </a:p>
        </p:txBody>
      </p:sp>
      <p:sp>
        <p:nvSpPr>
          <p:cNvPr id="5179" name="Rectangle 59"/>
          <p:cNvSpPr>
            <a:spLocks noChangeArrowheads="1"/>
          </p:cNvSpPr>
          <p:nvPr/>
        </p:nvSpPr>
        <p:spPr bwMode="auto">
          <a:xfrm>
            <a:off x="3324225" y="4267200"/>
            <a:ext cx="1219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ko-KR" altLang="en-US" sz="2200">
                <a:latin typeface="굴림" pitchFamily="50" charset="-127"/>
              </a:rPr>
              <a:t>작업</a:t>
            </a:r>
          </a:p>
        </p:txBody>
      </p:sp>
      <p:sp>
        <p:nvSpPr>
          <p:cNvPr id="5180" name="Rectangle 60"/>
          <p:cNvSpPr>
            <a:spLocks noChangeArrowheads="1"/>
          </p:cNvSpPr>
          <p:nvPr/>
        </p:nvSpPr>
        <p:spPr bwMode="auto">
          <a:xfrm>
            <a:off x="4543425" y="3810000"/>
            <a:ext cx="1219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ko-KR" altLang="en-US" sz="2200">
                <a:latin typeface="굴림" pitchFamily="50" charset="-127"/>
              </a:rPr>
              <a:t>배송</a:t>
            </a:r>
          </a:p>
        </p:txBody>
      </p:sp>
      <p:grpSp>
        <p:nvGrpSpPr>
          <p:cNvPr id="5198" name="Group 78"/>
          <p:cNvGrpSpPr>
            <a:grpSpLocks/>
          </p:cNvGrpSpPr>
          <p:nvPr/>
        </p:nvGrpSpPr>
        <p:grpSpPr bwMode="auto">
          <a:xfrm>
            <a:off x="3324225" y="5715000"/>
            <a:ext cx="2438400" cy="838200"/>
            <a:chOff x="240" y="2016"/>
            <a:chExt cx="1536" cy="576"/>
          </a:xfrm>
        </p:grpSpPr>
        <p:sp>
          <p:nvSpPr>
            <p:cNvPr id="5184" name="Rectangle 64"/>
            <p:cNvSpPr>
              <a:spLocks noChangeArrowheads="1"/>
            </p:cNvSpPr>
            <p:nvPr/>
          </p:nvSpPr>
          <p:spPr bwMode="auto">
            <a:xfrm>
              <a:off x="240" y="2304"/>
              <a:ext cx="1536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ko-KR" sz="2200">
                  <a:latin typeface="굴림" pitchFamily="50" charset="-127"/>
                </a:rPr>
                <a:t>DC/TC</a:t>
              </a:r>
            </a:p>
          </p:txBody>
        </p:sp>
        <p:sp>
          <p:nvSpPr>
            <p:cNvPr id="5197" name="Rectangle 77"/>
            <p:cNvSpPr>
              <a:spLocks noChangeArrowheads="1"/>
            </p:cNvSpPr>
            <p:nvPr/>
          </p:nvSpPr>
          <p:spPr bwMode="auto">
            <a:xfrm>
              <a:off x="240" y="2016"/>
              <a:ext cx="1536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ko-KR" altLang="en-US" sz="2200">
                  <a:latin typeface="굴림" pitchFamily="50" charset="-127"/>
                </a:rPr>
                <a:t>운영시스템</a:t>
              </a:r>
            </a:p>
          </p:txBody>
        </p:sp>
      </p:grpSp>
      <p:grpSp>
        <p:nvGrpSpPr>
          <p:cNvPr id="5201" name="Group 81"/>
          <p:cNvGrpSpPr>
            <a:grpSpLocks/>
          </p:cNvGrpSpPr>
          <p:nvPr/>
        </p:nvGrpSpPr>
        <p:grpSpPr bwMode="auto">
          <a:xfrm>
            <a:off x="6858000" y="3048000"/>
            <a:ext cx="1828800" cy="1371600"/>
            <a:chOff x="4320" y="1920"/>
            <a:chExt cx="1152" cy="864"/>
          </a:xfrm>
        </p:grpSpPr>
        <p:sp>
          <p:nvSpPr>
            <p:cNvPr id="5156" name="AutoShape 36"/>
            <p:cNvSpPr>
              <a:spLocks noChangeArrowheads="1"/>
            </p:cNvSpPr>
            <p:nvPr/>
          </p:nvSpPr>
          <p:spPr bwMode="auto">
            <a:xfrm>
              <a:off x="4320" y="1920"/>
              <a:ext cx="1008" cy="720"/>
            </a:xfrm>
            <a:prstGeom prst="flowChart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00" name="AutoShape 80"/>
            <p:cNvSpPr>
              <a:spLocks noChangeArrowheads="1"/>
            </p:cNvSpPr>
            <p:nvPr/>
          </p:nvSpPr>
          <p:spPr bwMode="auto">
            <a:xfrm>
              <a:off x="4464" y="2064"/>
              <a:ext cx="1008" cy="720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ko-KR" sz="2200" dirty="0">
                  <a:latin typeface="Times New Roman"/>
                </a:rPr>
                <a:t>•</a:t>
              </a:r>
              <a:r>
                <a:rPr lang="en-US" altLang="ko-KR" sz="2200" dirty="0">
                  <a:latin typeface="굴림" pitchFamily="50" charset="-127"/>
                </a:rPr>
                <a:t> POS</a:t>
              </a:r>
            </a:p>
            <a:p>
              <a:r>
                <a:rPr lang="en-US" altLang="ko-KR" sz="2200" dirty="0">
                  <a:latin typeface="Times New Roman"/>
                </a:rPr>
                <a:t>•</a:t>
              </a:r>
              <a:r>
                <a:rPr lang="en-US" altLang="ko-KR" sz="2200" dirty="0">
                  <a:latin typeface="굴림" pitchFamily="50" charset="-127"/>
                </a:rPr>
                <a:t> </a:t>
              </a:r>
              <a:r>
                <a:rPr lang="ko-KR" altLang="en-US" sz="2200" dirty="0">
                  <a:latin typeface="굴림" pitchFamily="50" charset="-127"/>
                </a:rPr>
                <a:t>발주</a:t>
              </a:r>
            </a:p>
          </p:txBody>
        </p:sp>
      </p:grpSp>
      <p:sp>
        <p:nvSpPr>
          <p:cNvPr id="5204" name="AutoShape 84"/>
          <p:cNvSpPr>
            <a:spLocks noChangeArrowheads="1"/>
          </p:cNvSpPr>
          <p:nvPr/>
        </p:nvSpPr>
        <p:spPr bwMode="auto">
          <a:xfrm>
            <a:off x="304800" y="3124200"/>
            <a:ext cx="1905000" cy="1371600"/>
          </a:xfrm>
          <a:prstGeom prst="cube">
            <a:avLst>
              <a:gd name="adj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ko-KR" sz="2200">
              <a:latin typeface="굴림" pitchFamily="50" charset="-127"/>
            </a:endParaRPr>
          </a:p>
          <a:p>
            <a:endParaRPr lang="en-US" altLang="ko-KR" sz="2200">
              <a:latin typeface="굴림" pitchFamily="50" charset="-127"/>
            </a:endParaRPr>
          </a:p>
          <a:p>
            <a:r>
              <a:rPr lang="en-US" altLang="ko-KR" sz="2200">
                <a:latin typeface="굴림" pitchFamily="50" charset="-127"/>
              </a:rPr>
              <a:t>   </a:t>
            </a:r>
          </a:p>
        </p:txBody>
      </p:sp>
      <p:grpSp>
        <p:nvGrpSpPr>
          <p:cNvPr id="5242" name="Group 122"/>
          <p:cNvGrpSpPr>
            <a:grpSpLocks/>
          </p:cNvGrpSpPr>
          <p:nvPr/>
        </p:nvGrpSpPr>
        <p:grpSpPr bwMode="auto">
          <a:xfrm>
            <a:off x="6172200" y="4338638"/>
            <a:ext cx="1752600" cy="1376362"/>
            <a:chOff x="3888" y="2733"/>
            <a:chExt cx="1104" cy="723"/>
          </a:xfrm>
        </p:grpSpPr>
        <p:sp>
          <p:nvSpPr>
            <p:cNvPr id="5206" name="Line 86"/>
            <p:cNvSpPr>
              <a:spLocks noChangeShapeType="1"/>
            </p:cNvSpPr>
            <p:nvPr/>
          </p:nvSpPr>
          <p:spPr bwMode="auto">
            <a:xfrm>
              <a:off x="3888" y="3456"/>
              <a:ext cx="11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07" name="Line 87"/>
            <p:cNvSpPr>
              <a:spLocks noChangeShapeType="1"/>
            </p:cNvSpPr>
            <p:nvPr/>
          </p:nvSpPr>
          <p:spPr bwMode="auto">
            <a:xfrm flipV="1">
              <a:off x="4992" y="2733"/>
              <a:ext cx="0" cy="7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214" name="Group 94"/>
          <p:cNvGrpSpPr>
            <a:grpSpLocks/>
          </p:cNvGrpSpPr>
          <p:nvPr/>
        </p:nvGrpSpPr>
        <p:grpSpPr bwMode="auto">
          <a:xfrm>
            <a:off x="6172200" y="1976438"/>
            <a:ext cx="1752600" cy="1071562"/>
            <a:chOff x="3888" y="1248"/>
            <a:chExt cx="1104" cy="672"/>
          </a:xfrm>
        </p:grpSpPr>
        <p:sp>
          <p:nvSpPr>
            <p:cNvPr id="5209" name="Line 89"/>
            <p:cNvSpPr>
              <a:spLocks noChangeShapeType="1"/>
            </p:cNvSpPr>
            <p:nvPr/>
          </p:nvSpPr>
          <p:spPr bwMode="auto">
            <a:xfrm flipH="1">
              <a:off x="3888" y="1248"/>
              <a:ext cx="11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med" len="lg"/>
              <a:tailEnd type="triangle" w="lg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10" name="Line 90"/>
            <p:cNvSpPr>
              <a:spLocks noChangeShapeType="1"/>
            </p:cNvSpPr>
            <p:nvPr/>
          </p:nvSpPr>
          <p:spPr bwMode="auto">
            <a:xfrm flipH="1">
              <a:off x="4992" y="1248"/>
              <a:ext cx="0" cy="6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228" name="Group 108"/>
          <p:cNvGrpSpPr>
            <a:grpSpLocks/>
          </p:cNvGrpSpPr>
          <p:nvPr/>
        </p:nvGrpSpPr>
        <p:grpSpPr bwMode="auto">
          <a:xfrm>
            <a:off x="1219200" y="1905000"/>
            <a:ext cx="1685925" cy="1219200"/>
            <a:chOff x="864" y="1200"/>
            <a:chExt cx="942" cy="768"/>
          </a:xfrm>
        </p:grpSpPr>
        <p:sp>
          <p:nvSpPr>
            <p:cNvPr id="5216" name="Line 96"/>
            <p:cNvSpPr>
              <a:spLocks noChangeShapeType="1"/>
            </p:cNvSpPr>
            <p:nvPr/>
          </p:nvSpPr>
          <p:spPr bwMode="auto">
            <a:xfrm>
              <a:off x="864" y="1200"/>
              <a:ext cx="94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med" len="lg"/>
              <a:tailEnd type="triangle" w="lg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17" name="Line 97"/>
            <p:cNvSpPr>
              <a:spLocks noChangeShapeType="1"/>
            </p:cNvSpPr>
            <p:nvPr/>
          </p:nvSpPr>
          <p:spPr bwMode="auto">
            <a:xfrm>
              <a:off x="864" y="1200"/>
              <a:ext cx="0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229" name="Group 109"/>
          <p:cNvGrpSpPr>
            <a:grpSpLocks/>
          </p:cNvGrpSpPr>
          <p:nvPr/>
        </p:nvGrpSpPr>
        <p:grpSpPr bwMode="auto">
          <a:xfrm>
            <a:off x="1219200" y="4495800"/>
            <a:ext cx="1676400" cy="1219200"/>
            <a:chOff x="864" y="2832"/>
            <a:chExt cx="960" cy="624"/>
          </a:xfrm>
        </p:grpSpPr>
        <p:sp>
          <p:nvSpPr>
            <p:cNvPr id="5219" name="Line 99"/>
            <p:cNvSpPr>
              <a:spLocks noChangeShapeType="1"/>
            </p:cNvSpPr>
            <p:nvPr/>
          </p:nvSpPr>
          <p:spPr bwMode="auto">
            <a:xfrm flipV="1">
              <a:off x="864" y="2832"/>
              <a:ext cx="0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20" name="Line 100"/>
            <p:cNvSpPr>
              <a:spLocks noChangeShapeType="1"/>
            </p:cNvSpPr>
            <p:nvPr/>
          </p:nvSpPr>
          <p:spPr bwMode="auto">
            <a:xfrm>
              <a:off x="864" y="345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5221" name="Line 101"/>
          <p:cNvSpPr>
            <a:spLocks noChangeShapeType="1"/>
          </p:cNvSpPr>
          <p:nvPr/>
        </p:nvSpPr>
        <p:spPr bwMode="auto">
          <a:xfrm>
            <a:off x="2206625" y="3724275"/>
            <a:ext cx="1122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med"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22" name="Line 102"/>
          <p:cNvSpPr>
            <a:spLocks noChangeShapeType="1"/>
          </p:cNvSpPr>
          <p:nvPr/>
        </p:nvSpPr>
        <p:spPr bwMode="auto">
          <a:xfrm>
            <a:off x="5757863" y="3733800"/>
            <a:ext cx="1104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med"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23" name="Text Box 103"/>
          <p:cNvSpPr txBox="1">
            <a:spLocks noChangeArrowheads="1"/>
          </p:cNvSpPr>
          <p:nvPr/>
        </p:nvSpPr>
        <p:spPr bwMode="auto">
          <a:xfrm>
            <a:off x="6153150" y="3276600"/>
            <a:ext cx="7429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o-KR" altLang="en-US" sz="2200" dirty="0">
                <a:latin typeface="굴림" pitchFamily="50" charset="-127"/>
              </a:rPr>
              <a:t>발주</a:t>
            </a:r>
          </a:p>
        </p:txBody>
      </p:sp>
      <p:sp>
        <p:nvSpPr>
          <p:cNvPr id="5224" name="Text Box 104"/>
          <p:cNvSpPr txBox="1">
            <a:spLocks noChangeArrowheads="1"/>
          </p:cNvSpPr>
          <p:nvPr/>
        </p:nvSpPr>
        <p:spPr bwMode="auto">
          <a:xfrm>
            <a:off x="2190750" y="3295650"/>
            <a:ext cx="7429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o-KR" altLang="en-US" sz="2200">
                <a:latin typeface="굴림" pitchFamily="50" charset="-127"/>
              </a:rPr>
              <a:t>발주</a:t>
            </a:r>
          </a:p>
        </p:txBody>
      </p:sp>
      <p:sp>
        <p:nvSpPr>
          <p:cNvPr id="5226" name="Text Box 106"/>
          <p:cNvSpPr txBox="1">
            <a:spLocks noChangeArrowheads="1"/>
          </p:cNvSpPr>
          <p:nvPr/>
        </p:nvSpPr>
        <p:spPr bwMode="auto">
          <a:xfrm>
            <a:off x="1371600" y="1447800"/>
            <a:ext cx="13017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o-KR" altLang="en-US" sz="2200">
                <a:latin typeface="굴림" pitchFamily="50" charset="-127"/>
              </a:rPr>
              <a:t>상품정보</a:t>
            </a:r>
          </a:p>
        </p:txBody>
      </p:sp>
      <p:sp>
        <p:nvSpPr>
          <p:cNvPr id="5227" name="Text Box 107"/>
          <p:cNvSpPr txBox="1">
            <a:spLocks noChangeArrowheads="1"/>
          </p:cNvSpPr>
          <p:nvPr/>
        </p:nvSpPr>
        <p:spPr bwMode="auto">
          <a:xfrm>
            <a:off x="6394450" y="1524000"/>
            <a:ext cx="13017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o-KR" altLang="en-US" sz="2200">
                <a:latin typeface="굴림" pitchFamily="50" charset="-127"/>
              </a:rPr>
              <a:t>영업정보</a:t>
            </a:r>
          </a:p>
        </p:txBody>
      </p:sp>
      <p:sp>
        <p:nvSpPr>
          <p:cNvPr id="5231" name="Line 111"/>
          <p:cNvSpPr>
            <a:spLocks noChangeShapeType="1"/>
          </p:cNvSpPr>
          <p:nvPr/>
        </p:nvSpPr>
        <p:spPr bwMode="auto">
          <a:xfrm>
            <a:off x="4267200" y="2844800"/>
            <a:ext cx="0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32" name="Line 112"/>
          <p:cNvSpPr>
            <a:spLocks noChangeShapeType="1"/>
          </p:cNvSpPr>
          <p:nvPr/>
        </p:nvSpPr>
        <p:spPr bwMode="auto">
          <a:xfrm flipV="1">
            <a:off x="4800600" y="2832100"/>
            <a:ext cx="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36" name="Line 116"/>
          <p:cNvSpPr>
            <a:spLocks noChangeShapeType="1"/>
          </p:cNvSpPr>
          <p:nvPr/>
        </p:nvSpPr>
        <p:spPr bwMode="auto">
          <a:xfrm>
            <a:off x="304800" y="3971925"/>
            <a:ext cx="1562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37" name="Line 117"/>
          <p:cNvSpPr>
            <a:spLocks noChangeShapeType="1"/>
          </p:cNvSpPr>
          <p:nvPr/>
        </p:nvSpPr>
        <p:spPr bwMode="auto">
          <a:xfrm>
            <a:off x="1087438" y="3968750"/>
            <a:ext cx="0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38" name="Text Box 118"/>
          <p:cNvSpPr txBox="1">
            <a:spLocks noChangeArrowheads="1"/>
          </p:cNvSpPr>
          <p:nvPr/>
        </p:nvSpPr>
        <p:spPr bwMode="auto">
          <a:xfrm>
            <a:off x="547688" y="3514725"/>
            <a:ext cx="1117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o-KR" altLang="en-US" sz="2200">
                <a:latin typeface="굴림" pitchFamily="50" charset="-127"/>
              </a:rPr>
              <a:t>생    산</a:t>
            </a:r>
          </a:p>
        </p:txBody>
      </p:sp>
      <p:sp>
        <p:nvSpPr>
          <p:cNvPr id="5239" name="Text Box 119"/>
          <p:cNvSpPr txBox="1">
            <a:spLocks noChangeArrowheads="1"/>
          </p:cNvSpPr>
          <p:nvPr/>
        </p:nvSpPr>
        <p:spPr bwMode="auto">
          <a:xfrm>
            <a:off x="317500" y="4030663"/>
            <a:ext cx="7429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o-KR" altLang="en-US" sz="2200">
                <a:latin typeface="굴림" pitchFamily="50" charset="-127"/>
              </a:rPr>
              <a:t>수주</a:t>
            </a:r>
          </a:p>
        </p:txBody>
      </p:sp>
      <p:sp>
        <p:nvSpPr>
          <p:cNvPr id="5240" name="Text Box 120"/>
          <p:cNvSpPr txBox="1">
            <a:spLocks noChangeArrowheads="1"/>
          </p:cNvSpPr>
          <p:nvPr/>
        </p:nvSpPr>
        <p:spPr bwMode="auto">
          <a:xfrm>
            <a:off x="1012825" y="3994150"/>
            <a:ext cx="9445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ko-KR" altLang="en-US" sz="2200">
                <a:latin typeface="굴림" pitchFamily="50" charset="-127"/>
              </a:rPr>
              <a:t>출하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</p:bld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105</Words>
  <Application>Microsoft Office PowerPoint</Application>
  <PresentationFormat>화면 슬라이드 쇼(4:3)</PresentationFormat>
  <Paragraphs>56</Paragraphs>
  <Slides>3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기본 디자인</vt:lpstr>
      <vt:lpstr>Ⅰ.정보전략계획 시스템 구축 및 전환</vt:lpstr>
      <vt:lpstr>PowerPoint 프레젠테이션</vt:lpstr>
      <vt:lpstr>&lt;물류 정보 시스템 구성도&gt;</vt:lpstr>
    </vt:vector>
  </TitlesOfParts>
  <Company>FKII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PCT</dc:creator>
  <cp:lastModifiedBy>user</cp:lastModifiedBy>
  <cp:revision>96</cp:revision>
  <cp:lastPrinted>1999-03-08T04:41:34Z</cp:lastPrinted>
  <dcterms:created xsi:type="dcterms:W3CDTF">1999-02-23T05:08:32Z</dcterms:created>
  <dcterms:modified xsi:type="dcterms:W3CDTF">2014-07-02T05:51:53Z</dcterms:modified>
</cp:coreProperties>
</file>