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7" r:id="rId2"/>
    <p:sldId id="260" r:id="rId3"/>
    <p:sldId id="259" r:id="rId4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24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ko-K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ko-KR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ko-KR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31E2D74-CF43-408D-9BBA-1D15120159F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79398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ko-K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ko-KR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문자열 유형을 편집하려면 누르십시오</a:t>
            </a:r>
            <a:r>
              <a:rPr lang="en-US" altLang="ko-KR" smtClean="0"/>
              <a:t>.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세째 수준</a:t>
            </a:r>
          </a:p>
          <a:p>
            <a:pPr lvl="3"/>
            <a:r>
              <a:rPr lang="ko-KR" altLang="en-US" smtClean="0"/>
              <a:t>네째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ko-KR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16F8A2C-714B-4F4F-B889-3C6155C7A9C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665998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1999년 10월 30일</a:t>
            </a: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A6460A-A080-4199-B481-3CB17EF2732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transition advClick="0" advTm="2000">
    <p:strip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1999년 10월 30일</a:t>
            </a: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7702B-BFC7-4C2D-AD7C-9E939AEE8C5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transition advClick="0" advTm="2000"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1999년 10월 30일</a:t>
            </a: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CA38A6-5881-4BE8-A2CE-23B254790A2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transition advClick="0" advTm="2000">
    <p:strips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85800" y="62849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1999년 10월 30일</a:t>
            </a: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14CBA9A-250D-4A77-AF78-DE2016EFDA1B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transition advClick="0" advTm="2000"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1999년 10월 30일</a:t>
            </a: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6463FB-ECC9-410D-B494-244177157F04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transition advClick="0" advTm="2000"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1999년 10월 30일</a:t>
            </a:r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55BD50-95C4-4B90-9202-EB2E5DF5F7EA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transition advClick="0" advTm="2000"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1999년 10월 30일</a:t>
            </a:r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73EB3C-9F97-42E7-A2D7-81C92F9DDE3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transition advClick="0" advTm="2000"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1999년 10월 30일</a:t>
            </a:r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C74C6E-A5D4-4D86-8DD5-E729AFD6003F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transition advClick="0" advTm="2000"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1999년 10월 30일</a:t>
            </a:r>
            <a:endParaRPr lang="en-US" alt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DA2214-807E-4ECD-8286-EF08BA3E7AC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transition advClick="0" advTm="2000"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1999년 10월 30일</a:t>
            </a:r>
            <a:endParaRPr lang="en-US" altLang="ko-KR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8FD4BB-D1F3-491E-8BC0-611570F01264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transition advClick="0" advTm="2000"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1999년 10월 30일</a:t>
            </a:r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5FA44-03EF-4214-BE92-FB4A6E2C3CB4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transition advClick="0" advTm="2000"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1999년 10월 30일</a:t>
            </a:r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A7AACF-5188-4A2A-BFD2-1A80FE69B3E6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transition advClick="0" advTm="2000"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유형을 편집하려면 누르십시오</a:t>
            </a:r>
            <a:r>
              <a:rPr lang="en-US" altLang="ko-KR" smtClean="0"/>
              <a:t>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문자열 유형을 편집하려면 누르십시오</a:t>
            </a:r>
            <a:r>
              <a:rPr lang="en-US" altLang="ko-KR" smtClean="0"/>
              <a:t>.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세째 수준</a:t>
            </a:r>
          </a:p>
          <a:p>
            <a:pPr lvl="3"/>
            <a:r>
              <a:rPr lang="ko-KR" altLang="en-US" smtClean="0"/>
              <a:t>네째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849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ko-KR" altLang="en-US"/>
              <a:t>1999년 10월 30일</a:t>
            </a:r>
            <a:endParaRPr lang="en-US" altLang="ko-K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F7D86A7-34A9-4DB7-89D8-FFFE9A593B2A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advClick="0" advTm="2000">
    <p:strips/>
  </p:transition>
  <p:hf sldNum="0" hdr="0" ftr="0"/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굴림" pitchFamily="50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굴림" pitchFamily="50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굴림" pitchFamily="50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굴림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굴림" pitchFamily="50" charset="-127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dirty="0" smtClean="0"/>
              <a:t>2012</a:t>
            </a:r>
            <a:r>
              <a:rPr lang="ko-KR" altLang="en-US" dirty="0" smtClean="0"/>
              <a:t>년 </a:t>
            </a:r>
            <a:r>
              <a:rPr lang="ko-KR" altLang="en-US" dirty="0"/>
              <a:t>10월 30일</a:t>
            </a:r>
            <a:endParaRPr lang="en-US" altLang="ko-KR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z="4000" dirty="0">
                <a:latin typeface="돋움" pitchFamily="50" charset="-127"/>
                <a:ea typeface="돋움" pitchFamily="50" charset="-127"/>
              </a:rPr>
              <a:t>물류 시스템 </a:t>
            </a:r>
            <a:br>
              <a:rPr lang="ko-KR" altLang="en-US" sz="4000" dirty="0">
                <a:latin typeface="돋움" pitchFamily="50" charset="-127"/>
                <a:ea typeface="돋움" pitchFamily="50" charset="-127"/>
              </a:rPr>
            </a:br>
            <a:r>
              <a:rPr lang="ko-KR" altLang="en-US" sz="4000" dirty="0">
                <a:latin typeface="돋움" pitchFamily="50" charset="-127"/>
                <a:ea typeface="돋움" pitchFamily="50" charset="-127"/>
              </a:rPr>
              <a:t>작업관리</a:t>
            </a:r>
            <a:r>
              <a:rPr lang="en-US" altLang="ko-KR" sz="4000" dirty="0">
                <a:latin typeface="돋움" pitchFamily="50" charset="-127"/>
                <a:ea typeface="돋움" pitchFamily="50" charset="-127"/>
              </a:rPr>
              <a:t>(RF Terminal)</a:t>
            </a:r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6029325" y="4800600"/>
            <a:ext cx="2362200" cy="1295400"/>
          </a:xfrm>
          <a:prstGeom prst="homePlate">
            <a:avLst>
              <a:gd name="adj" fmla="val 45588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/>
            <a:r>
              <a:rPr lang="ko-KR" altLang="en-US"/>
              <a:t>재고관리</a:t>
            </a:r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4276725" y="4800600"/>
            <a:ext cx="2362200" cy="1295400"/>
          </a:xfrm>
          <a:prstGeom prst="homePlate">
            <a:avLst>
              <a:gd name="adj" fmla="val 45588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/>
            <a:r>
              <a:rPr lang="ko-KR" altLang="en-US" dirty="0"/>
              <a:t>반품관리</a:t>
            </a:r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2524125" y="4800600"/>
            <a:ext cx="2362200" cy="1295400"/>
          </a:xfrm>
          <a:prstGeom prst="homePlate">
            <a:avLst>
              <a:gd name="adj" fmla="val 45588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/>
            <a:r>
              <a:rPr lang="ko-KR" altLang="en-US" dirty="0"/>
              <a:t>출하</a:t>
            </a:r>
            <a:r>
              <a:rPr lang="en-US" altLang="ko-KR" dirty="0"/>
              <a:t>/</a:t>
            </a:r>
            <a:r>
              <a:rPr lang="ko-KR" altLang="en-US" dirty="0" err="1"/>
              <a:t>피킹</a:t>
            </a:r>
            <a:endParaRPr lang="ko-KR" altLang="en-US" dirty="0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771525" y="4800600"/>
            <a:ext cx="2362200" cy="1295400"/>
          </a:xfrm>
          <a:prstGeom prst="homePlate">
            <a:avLst>
              <a:gd name="adj" fmla="val 45588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/>
              <a:t>입고검수</a:t>
            </a:r>
          </a:p>
        </p:txBody>
      </p:sp>
      <p:grpSp>
        <p:nvGrpSpPr>
          <p:cNvPr id="3089" name="Group 17"/>
          <p:cNvGrpSpPr>
            <a:grpSpLocks/>
          </p:cNvGrpSpPr>
          <p:nvPr/>
        </p:nvGrpSpPr>
        <p:grpSpPr bwMode="auto">
          <a:xfrm>
            <a:off x="304800" y="3962400"/>
            <a:ext cx="8543925" cy="1490663"/>
            <a:chOff x="192" y="2496"/>
            <a:chExt cx="5382" cy="939"/>
          </a:xfrm>
        </p:grpSpPr>
        <p:sp>
          <p:nvSpPr>
            <p:cNvPr id="3080" name="Line 8"/>
            <p:cNvSpPr>
              <a:spLocks noChangeShapeType="1"/>
            </p:cNvSpPr>
            <p:nvPr/>
          </p:nvSpPr>
          <p:spPr bwMode="auto">
            <a:xfrm flipH="1">
              <a:off x="192" y="2505"/>
              <a:ext cx="537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81" name="Line 9"/>
            <p:cNvSpPr>
              <a:spLocks noChangeShapeType="1"/>
            </p:cNvSpPr>
            <p:nvPr/>
          </p:nvSpPr>
          <p:spPr bwMode="auto">
            <a:xfrm>
              <a:off x="198" y="3432"/>
              <a:ext cx="2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82" name="Line 10"/>
            <p:cNvSpPr>
              <a:spLocks noChangeShapeType="1"/>
            </p:cNvSpPr>
            <p:nvPr/>
          </p:nvSpPr>
          <p:spPr bwMode="auto">
            <a:xfrm>
              <a:off x="5286" y="3426"/>
              <a:ext cx="28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83" name="Line 11"/>
            <p:cNvSpPr>
              <a:spLocks noChangeShapeType="1"/>
            </p:cNvSpPr>
            <p:nvPr/>
          </p:nvSpPr>
          <p:spPr bwMode="auto">
            <a:xfrm flipV="1">
              <a:off x="5568" y="2496"/>
              <a:ext cx="0" cy="9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84" name="Line 12"/>
            <p:cNvSpPr>
              <a:spLocks noChangeShapeType="1"/>
            </p:cNvSpPr>
            <p:nvPr/>
          </p:nvSpPr>
          <p:spPr bwMode="auto">
            <a:xfrm flipV="1">
              <a:off x="198" y="2505"/>
              <a:ext cx="0" cy="93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4498975" y="3352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endParaRPr lang="ko-KR" altLang="ko-KR"/>
          </a:p>
        </p:txBody>
      </p:sp>
      <p:grpSp>
        <p:nvGrpSpPr>
          <p:cNvPr id="3086" name="Group 14"/>
          <p:cNvGrpSpPr>
            <a:grpSpLocks/>
          </p:cNvGrpSpPr>
          <p:nvPr/>
        </p:nvGrpSpPr>
        <p:grpSpPr bwMode="auto">
          <a:xfrm>
            <a:off x="838200" y="2716213"/>
            <a:ext cx="2057400" cy="712787"/>
            <a:chOff x="528" y="1344"/>
            <a:chExt cx="1296" cy="401"/>
          </a:xfrm>
        </p:grpSpPr>
        <p:sp>
          <p:nvSpPr>
            <p:cNvPr id="3087" name="Rectangle 15"/>
            <p:cNvSpPr>
              <a:spLocks noChangeArrowheads="1"/>
            </p:cNvSpPr>
            <p:nvPr/>
          </p:nvSpPr>
          <p:spPr bwMode="auto">
            <a:xfrm>
              <a:off x="624" y="1392"/>
              <a:ext cx="1104" cy="35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88" name="AutoShape 16"/>
            <p:cNvSpPr>
              <a:spLocks noChangeArrowheads="1"/>
            </p:cNvSpPr>
            <p:nvPr/>
          </p:nvSpPr>
          <p:spPr bwMode="auto">
            <a:xfrm rot="9852308">
              <a:off x="528" y="1344"/>
              <a:ext cx="1296" cy="340"/>
            </a:xfrm>
            <a:prstGeom prst="parallelogram">
              <a:avLst>
                <a:gd name="adj" fmla="val 95294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r>
                <a:rPr lang="en-US" altLang="ko-KR" dirty="0"/>
                <a:t>Feed-Back</a:t>
              </a:r>
            </a:p>
          </p:txBody>
        </p:sp>
      </p:grpSp>
    </p:spTree>
  </p:cSld>
  <p:clrMapOvr>
    <a:masterClrMapping/>
  </p:clrMapOvr>
  <p:transition advClick="0" advTm="2000"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dirty="0" smtClean="0"/>
              <a:t>2012</a:t>
            </a:r>
            <a:r>
              <a:rPr lang="ko-KR" altLang="en-US" dirty="0" smtClean="0"/>
              <a:t>년 </a:t>
            </a:r>
            <a:r>
              <a:rPr lang="ko-KR" altLang="en-US" dirty="0"/>
              <a:t>10월 30일</a:t>
            </a:r>
            <a:endParaRPr lang="en-US" altLang="ko-KR" dirty="0"/>
          </a:p>
        </p:txBody>
      </p:sp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0" y="152400"/>
            <a:ext cx="9144000" cy="685800"/>
            <a:chOff x="0" y="384"/>
            <a:chExt cx="5760" cy="576"/>
          </a:xfrm>
        </p:grpSpPr>
        <p:grpSp>
          <p:nvGrpSpPr>
            <p:cNvPr id="13315" name="Group 3"/>
            <p:cNvGrpSpPr>
              <a:grpSpLocks/>
            </p:cNvGrpSpPr>
            <p:nvPr/>
          </p:nvGrpSpPr>
          <p:grpSpPr bwMode="auto">
            <a:xfrm>
              <a:off x="0" y="384"/>
              <a:ext cx="5760" cy="528"/>
              <a:chOff x="0" y="1536"/>
              <a:chExt cx="5760" cy="384"/>
            </a:xfrm>
          </p:grpSpPr>
          <p:grpSp>
            <p:nvGrpSpPr>
              <p:cNvPr id="13316" name="Group 4"/>
              <p:cNvGrpSpPr>
                <a:grpSpLocks/>
              </p:cNvGrpSpPr>
              <p:nvPr/>
            </p:nvGrpSpPr>
            <p:grpSpPr bwMode="auto">
              <a:xfrm>
                <a:off x="2592" y="1536"/>
                <a:ext cx="576" cy="384"/>
                <a:chOff x="2496" y="1536"/>
                <a:chExt cx="576" cy="384"/>
              </a:xfrm>
            </p:grpSpPr>
            <p:sp>
              <p:nvSpPr>
                <p:cNvPr id="13317" name="Line 5"/>
                <p:cNvSpPr>
                  <a:spLocks noChangeShapeType="1"/>
                </p:cNvSpPr>
                <p:nvPr/>
              </p:nvSpPr>
              <p:spPr bwMode="auto">
                <a:xfrm>
                  <a:off x="2496" y="1536"/>
                  <a:ext cx="288" cy="38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  <p:sp>
              <p:nvSpPr>
                <p:cNvPr id="13318" name="Line 6"/>
                <p:cNvSpPr>
                  <a:spLocks noChangeShapeType="1"/>
                </p:cNvSpPr>
                <p:nvPr/>
              </p:nvSpPr>
              <p:spPr bwMode="auto">
                <a:xfrm flipH="1">
                  <a:off x="2784" y="1536"/>
                  <a:ext cx="288" cy="38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/>
                </a:p>
              </p:txBody>
            </p:sp>
          </p:grpSp>
          <p:sp>
            <p:nvSpPr>
              <p:cNvPr id="13319" name="Line 7"/>
              <p:cNvSpPr>
                <a:spLocks noChangeShapeType="1"/>
              </p:cNvSpPr>
              <p:nvPr/>
            </p:nvSpPr>
            <p:spPr bwMode="auto">
              <a:xfrm>
                <a:off x="0" y="192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3320" name="Line 8"/>
              <p:cNvSpPr>
                <a:spLocks noChangeShapeType="1"/>
              </p:cNvSpPr>
              <p:nvPr/>
            </p:nvSpPr>
            <p:spPr bwMode="auto">
              <a:xfrm flipH="1">
                <a:off x="0" y="1536"/>
                <a:ext cx="25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3321" name="Line 9"/>
              <p:cNvSpPr>
                <a:spLocks noChangeShapeType="1"/>
              </p:cNvSpPr>
              <p:nvPr/>
            </p:nvSpPr>
            <p:spPr bwMode="auto">
              <a:xfrm flipH="1">
                <a:off x="3168" y="1536"/>
                <a:ext cx="25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  <p:sp>
          <p:nvSpPr>
            <p:cNvPr id="13322" name="Line 10"/>
            <p:cNvSpPr>
              <a:spLocks noChangeShapeType="1"/>
            </p:cNvSpPr>
            <p:nvPr/>
          </p:nvSpPr>
          <p:spPr bwMode="auto">
            <a:xfrm>
              <a:off x="0" y="960"/>
              <a:ext cx="576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grpSp>
        <p:nvGrpSpPr>
          <p:cNvPr id="13324" name="Group 12"/>
          <p:cNvGrpSpPr>
            <a:grpSpLocks/>
          </p:cNvGrpSpPr>
          <p:nvPr/>
        </p:nvGrpSpPr>
        <p:grpSpPr bwMode="auto">
          <a:xfrm>
            <a:off x="1981200" y="1071563"/>
            <a:ext cx="5305425" cy="2433637"/>
            <a:chOff x="1248" y="576"/>
            <a:chExt cx="3342" cy="1533"/>
          </a:xfrm>
        </p:grpSpPr>
        <p:grpSp>
          <p:nvGrpSpPr>
            <p:cNvPr id="13325" name="Group 13"/>
            <p:cNvGrpSpPr>
              <a:grpSpLocks/>
            </p:cNvGrpSpPr>
            <p:nvPr/>
          </p:nvGrpSpPr>
          <p:grpSpPr bwMode="auto">
            <a:xfrm>
              <a:off x="2640" y="1068"/>
              <a:ext cx="567" cy="1021"/>
              <a:chOff x="1776" y="1296"/>
              <a:chExt cx="567" cy="1112"/>
            </a:xfrm>
          </p:grpSpPr>
          <p:sp>
            <p:nvSpPr>
              <p:cNvPr id="13326" name="Rectangle 14"/>
              <p:cNvSpPr>
                <a:spLocks noChangeArrowheads="1"/>
              </p:cNvSpPr>
              <p:nvPr/>
            </p:nvSpPr>
            <p:spPr bwMode="auto">
              <a:xfrm>
                <a:off x="1776" y="1296"/>
                <a:ext cx="567" cy="44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ko-KR" altLang="en-US" sz="1600">
                    <a:latin typeface="돋움" pitchFamily="50" charset="-127"/>
                    <a:ea typeface="돋움" pitchFamily="50" charset="-127"/>
                  </a:rPr>
                  <a:t>기관</a:t>
                </a:r>
              </a:p>
              <a:p>
                <a:pPr algn="ctr"/>
                <a:r>
                  <a:rPr lang="en-US" altLang="ko-KR" sz="1600">
                    <a:latin typeface="돋움" pitchFamily="50" charset="-127"/>
                    <a:ea typeface="돋움" pitchFamily="50" charset="-127"/>
                  </a:rPr>
                  <a:t>100</a:t>
                </a:r>
              </a:p>
            </p:txBody>
          </p:sp>
          <p:sp>
            <p:nvSpPr>
              <p:cNvPr id="13327" name="Rectangle 15"/>
              <p:cNvSpPr>
                <a:spLocks noChangeArrowheads="1"/>
              </p:cNvSpPr>
              <p:nvPr/>
            </p:nvSpPr>
            <p:spPr bwMode="auto">
              <a:xfrm>
                <a:off x="1776" y="1728"/>
                <a:ext cx="567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ko-KR" altLang="en-US" sz="1600">
                    <a:latin typeface="돋움" pitchFamily="50" charset="-127"/>
                    <a:ea typeface="돋움" pitchFamily="50" charset="-127"/>
                  </a:rPr>
                  <a:t>교육망</a:t>
                </a:r>
              </a:p>
              <a:p>
                <a:pPr algn="ctr"/>
                <a:r>
                  <a:rPr lang="en-US" altLang="ko-KR" sz="1600">
                    <a:latin typeface="돋움" pitchFamily="50" charset="-127"/>
                    <a:ea typeface="돋움" pitchFamily="50" charset="-127"/>
                  </a:rPr>
                  <a:t>150</a:t>
                </a:r>
              </a:p>
            </p:txBody>
          </p:sp>
        </p:grpSp>
        <p:grpSp>
          <p:nvGrpSpPr>
            <p:cNvPr id="13328" name="Group 16"/>
            <p:cNvGrpSpPr>
              <a:grpSpLocks/>
            </p:cNvGrpSpPr>
            <p:nvPr/>
          </p:nvGrpSpPr>
          <p:grpSpPr bwMode="auto">
            <a:xfrm>
              <a:off x="1248" y="1260"/>
              <a:ext cx="567" cy="849"/>
              <a:chOff x="816" y="1392"/>
              <a:chExt cx="567" cy="925"/>
            </a:xfrm>
          </p:grpSpPr>
          <p:sp>
            <p:nvSpPr>
              <p:cNvPr id="13329" name="Rectangle 17"/>
              <p:cNvSpPr>
                <a:spLocks noChangeArrowheads="1"/>
              </p:cNvSpPr>
              <p:nvPr/>
            </p:nvSpPr>
            <p:spPr bwMode="auto">
              <a:xfrm>
                <a:off x="816" y="1392"/>
                <a:ext cx="567" cy="34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ko-KR" altLang="en-US" sz="1600">
                    <a:latin typeface="돋움" pitchFamily="50" charset="-127"/>
                    <a:ea typeface="돋움" pitchFamily="50" charset="-127"/>
                  </a:rPr>
                  <a:t>기관</a:t>
                </a:r>
              </a:p>
              <a:p>
                <a:pPr algn="ctr"/>
                <a:r>
                  <a:rPr lang="en-US" altLang="ko-KR" sz="1600">
                    <a:latin typeface="돋움" pitchFamily="50" charset="-127"/>
                    <a:ea typeface="돋움" pitchFamily="50" charset="-127"/>
                  </a:rPr>
                  <a:t>75</a:t>
                </a:r>
              </a:p>
            </p:txBody>
          </p:sp>
          <p:sp>
            <p:nvSpPr>
              <p:cNvPr id="13330" name="Rectangle 18"/>
              <p:cNvSpPr>
                <a:spLocks noChangeArrowheads="1"/>
              </p:cNvSpPr>
              <p:nvPr/>
            </p:nvSpPr>
            <p:spPr bwMode="auto">
              <a:xfrm>
                <a:off x="816" y="1732"/>
                <a:ext cx="567" cy="58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ko-KR" altLang="en-US" sz="1600">
                    <a:latin typeface="돋움" pitchFamily="50" charset="-127"/>
                    <a:ea typeface="돋움" pitchFamily="50" charset="-127"/>
                  </a:rPr>
                  <a:t>교육망</a:t>
                </a:r>
              </a:p>
              <a:p>
                <a:pPr algn="ctr"/>
                <a:r>
                  <a:rPr lang="en-US" altLang="ko-KR" sz="1600">
                    <a:latin typeface="돋움" pitchFamily="50" charset="-127"/>
                    <a:ea typeface="돋움" pitchFamily="50" charset="-127"/>
                  </a:rPr>
                  <a:t>130</a:t>
                </a:r>
              </a:p>
            </p:txBody>
          </p:sp>
        </p:grpSp>
        <p:grpSp>
          <p:nvGrpSpPr>
            <p:cNvPr id="13331" name="Group 19"/>
            <p:cNvGrpSpPr>
              <a:grpSpLocks/>
            </p:cNvGrpSpPr>
            <p:nvPr/>
          </p:nvGrpSpPr>
          <p:grpSpPr bwMode="auto">
            <a:xfrm>
              <a:off x="4023" y="924"/>
              <a:ext cx="567" cy="1135"/>
              <a:chOff x="2784" y="1152"/>
              <a:chExt cx="567" cy="1236"/>
            </a:xfrm>
          </p:grpSpPr>
          <p:sp>
            <p:nvSpPr>
              <p:cNvPr id="13332" name="Rectangle 20"/>
              <p:cNvSpPr>
                <a:spLocks noChangeArrowheads="1"/>
              </p:cNvSpPr>
              <p:nvPr/>
            </p:nvSpPr>
            <p:spPr bwMode="auto">
              <a:xfrm>
                <a:off x="2784" y="1152"/>
                <a:ext cx="567" cy="68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ko-KR" altLang="en-US" sz="1600" dirty="0">
                    <a:latin typeface="돋움" pitchFamily="50" charset="-127"/>
                    <a:ea typeface="돋움" pitchFamily="50" charset="-127"/>
                  </a:rPr>
                  <a:t>기관</a:t>
                </a:r>
              </a:p>
              <a:p>
                <a:pPr algn="ctr"/>
                <a:r>
                  <a:rPr lang="en-US" altLang="ko-KR" sz="1600" dirty="0">
                    <a:latin typeface="돋움" pitchFamily="50" charset="-127"/>
                    <a:ea typeface="돋움" pitchFamily="50" charset="-127"/>
                  </a:rPr>
                  <a:t>150</a:t>
                </a:r>
              </a:p>
            </p:txBody>
          </p:sp>
          <p:sp>
            <p:nvSpPr>
              <p:cNvPr id="13333" name="Rectangle 21"/>
              <p:cNvSpPr>
                <a:spLocks noChangeArrowheads="1"/>
              </p:cNvSpPr>
              <p:nvPr/>
            </p:nvSpPr>
            <p:spPr bwMode="auto">
              <a:xfrm>
                <a:off x="2784" y="1824"/>
                <a:ext cx="567" cy="56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ko-KR" altLang="en-US" sz="1600" dirty="0" err="1">
                    <a:latin typeface="돋움" pitchFamily="50" charset="-127"/>
                    <a:ea typeface="돋움" pitchFamily="50" charset="-127"/>
                  </a:rPr>
                  <a:t>교육망</a:t>
                </a:r>
                <a:endParaRPr lang="ko-KR" altLang="en-US" sz="1600" dirty="0">
                  <a:latin typeface="돋움" pitchFamily="50" charset="-127"/>
                  <a:ea typeface="돋움" pitchFamily="50" charset="-127"/>
                </a:endParaRPr>
              </a:p>
              <a:p>
                <a:pPr algn="ctr"/>
                <a:r>
                  <a:rPr lang="en-US" altLang="ko-KR" sz="1600" dirty="0">
                    <a:latin typeface="돋움" pitchFamily="50" charset="-127"/>
                    <a:ea typeface="돋움" pitchFamily="50" charset="-127"/>
                  </a:rPr>
                  <a:t>125</a:t>
                </a:r>
              </a:p>
            </p:txBody>
          </p:sp>
        </p:grpSp>
        <p:sp>
          <p:nvSpPr>
            <p:cNvPr id="13334" name="Text Box 22"/>
            <p:cNvSpPr txBox="1">
              <a:spLocks noChangeArrowheads="1"/>
            </p:cNvSpPr>
            <p:nvPr/>
          </p:nvSpPr>
          <p:spPr bwMode="auto">
            <a:xfrm>
              <a:off x="1267" y="876"/>
              <a:ext cx="500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ko-KR" sz="1600" dirty="0" smtClean="0">
                  <a:latin typeface="돋움" pitchFamily="50" charset="-127"/>
                  <a:ea typeface="돋움" pitchFamily="50" charset="-127"/>
                </a:rPr>
                <a:t>11</a:t>
              </a:r>
              <a:r>
                <a:rPr lang="ko-KR" altLang="en-US" sz="1600" dirty="0" smtClean="0">
                  <a:latin typeface="돋움" pitchFamily="50" charset="-127"/>
                  <a:ea typeface="돋움" pitchFamily="50" charset="-127"/>
                </a:rPr>
                <a:t>년 </a:t>
              </a:r>
              <a:endParaRPr lang="ko-KR" altLang="en-US" sz="1600" dirty="0">
                <a:latin typeface="돋움" pitchFamily="50" charset="-127"/>
                <a:ea typeface="돋움" pitchFamily="50" charset="-127"/>
              </a:endParaRPr>
            </a:p>
            <a:p>
              <a:pPr algn="ctr"/>
              <a:r>
                <a:rPr lang="ko-KR" altLang="en-US" sz="1600" dirty="0">
                  <a:latin typeface="돋움" pitchFamily="50" charset="-127"/>
                  <a:ea typeface="돋움" pitchFamily="50" charset="-127"/>
                </a:rPr>
                <a:t>상반기</a:t>
              </a:r>
            </a:p>
          </p:txBody>
        </p:sp>
        <p:sp>
          <p:nvSpPr>
            <p:cNvPr id="13335" name="Text Box 23"/>
            <p:cNvSpPr txBox="1">
              <a:spLocks noChangeArrowheads="1"/>
            </p:cNvSpPr>
            <p:nvPr/>
          </p:nvSpPr>
          <p:spPr bwMode="auto">
            <a:xfrm>
              <a:off x="2679" y="702"/>
              <a:ext cx="500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ko-KR" sz="1600" dirty="0" smtClean="0">
                  <a:latin typeface="돋움" pitchFamily="50" charset="-127"/>
                  <a:ea typeface="돋움" pitchFamily="50" charset="-127"/>
                </a:rPr>
                <a:t>11</a:t>
              </a:r>
              <a:r>
                <a:rPr lang="ko-KR" altLang="en-US" sz="1600" dirty="0" smtClean="0">
                  <a:latin typeface="돋움" pitchFamily="50" charset="-127"/>
                  <a:ea typeface="돋움" pitchFamily="50" charset="-127"/>
                </a:rPr>
                <a:t>년 </a:t>
              </a:r>
              <a:endParaRPr lang="ko-KR" altLang="en-US" sz="1600" dirty="0">
                <a:latin typeface="돋움" pitchFamily="50" charset="-127"/>
                <a:ea typeface="돋움" pitchFamily="50" charset="-127"/>
              </a:endParaRPr>
            </a:p>
            <a:p>
              <a:pPr algn="ctr"/>
              <a:r>
                <a:rPr lang="ko-KR" altLang="en-US" sz="1600" dirty="0">
                  <a:latin typeface="돋움" pitchFamily="50" charset="-127"/>
                  <a:ea typeface="돋움" pitchFamily="50" charset="-127"/>
                </a:rPr>
                <a:t>하반기</a:t>
              </a:r>
            </a:p>
          </p:txBody>
        </p:sp>
        <p:sp>
          <p:nvSpPr>
            <p:cNvPr id="13336" name="Text Box 24"/>
            <p:cNvSpPr txBox="1">
              <a:spLocks noChangeArrowheads="1"/>
            </p:cNvSpPr>
            <p:nvPr/>
          </p:nvSpPr>
          <p:spPr bwMode="auto">
            <a:xfrm>
              <a:off x="4071" y="576"/>
              <a:ext cx="500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ko-KR" sz="1600" dirty="0" smtClean="0">
                  <a:latin typeface="돋움" pitchFamily="50" charset="-127"/>
                  <a:ea typeface="돋움" pitchFamily="50" charset="-127"/>
                </a:rPr>
                <a:t>12</a:t>
              </a:r>
              <a:r>
                <a:rPr lang="ko-KR" altLang="en-US" sz="1600" dirty="0" smtClean="0">
                  <a:latin typeface="돋움" pitchFamily="50" charset="-127"/>
                  <a:ea typeface="돋움" pitchFamily="50" charset="-127"/>
                </a:rPr>
                <a:t>년 </a:t>
              </a:r>
              <a:endParaRPr lang="ko-KR" altLang="en-US" sz="1600" dirty="0">
                <a:latin typeface="돋움" pitchFamily="50" charset="-127"/>
                <a:ea typeface="돋움" pitchFamily="50" charset="-127"/>
              </a:endParaRPr>
            </a:p>
            <a:p>
              <a:pPr algn="ctr"/>
              <a:r>
                <a:rPr lang="ko-KR" altLang="en-US" sz="1600" dirty="0">
                  <a:latin typeface="돋움" pitchFamily="50" charset="-127"/>
                  <a:ea typeface="돋움" pitchFamily="50" charset="-127"/>
                </a:rPr>
                <a:t>상반기</a:t>
              </a:r>
            </a:p>
          </p:txBody>
        </p:sp>
        <p:sp>
          <p:nvSpPr>
            <p:cNvPr id="13337" name="Line 25"/>
            <p:cNvSpPr>
              <a:spLocks noChangeShapeType="1"/>
            </p:cNvSpPr>
            <p:nvPr/>
          </p:nvSpPr>
          <p:spPr bwMode="auto">
            <a:xfrm flipV="1">
              <a:off x="1872" y="1081"/>
              <a:ext cx="72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338" name="Line 26"/>
            <p:cNvSpPr>
              <a:spLocks noChangeShapeType="1"/>
            </p:cNvSpPr>
            <p:nvPr/>
          </p:nvSpPr>
          <p:spPr bwMode="auto">
            <a:xfrm flipV="1">
              <a:off x="1872" y="1488"/>
              <a:ext cx="72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339" name="Line 27"/>
            <p:cNvSpPr>
              <a:spLocks noChangeShapeType="1"/>
            </p:cNvSpPr>
            <p:nvPr/>
          </p:nvSpPr>
          <p:spPr bwMode="auto">
            <a:xfrm flipV="1">
              <a:off x="3264" y="960"/>
              <a:ext cx="72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340" name="Line 28"/>
            <p:cNvSpPr>
              <a:spLocks noChangeShapeType="1"/>
            </p:cNvSpPr>
            <p:nvPr/>
          </p:nvSpPr>
          <p:spPr bwMode="auto">
            <a:xfrm>
              <a:off x="3264" y="1488"/>
              <a:ext cx="72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3341" name="Text Box 29"/>
          <p:cNvSpPr txBox="1">
            <a:spLocks noChangeArrowheads="1"/>
          </p:cNvSpPr>
          <p:nvPr/>
        </p:nvSpPr>
        <p:spPr bwMode="auto">
          <a:xfrm>
            <a:off x="314325" y="195263"/>
            <a:ext cx="3297699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altLang="ko-KR" sz="3000" dirty="0" smtClean="0"/>
              <a:t>◙ </a:t>
            </a:r>
            <a:r>
              <a:rPr lang="en-US" altLang="ko-KR" sz="3000" b="1" dirty="0">
                <a:latin typeface="굴림" pitchFamily="50" charset="-127"/>
              </a:rPr>
              <a:t>PC </a:t>
            </a:r>
            <a:r>
              <a:rPr lang="ko-KR" altLang="en-US" sz="3000" b="1" dirty="0" smtClean="0">
                <a:latin typeface="굴림" pitchFamily="50" charset="-127"/>
              </a:rPr>
              <a:t>시장규모</a:t>
            </a:r>
            <a:r>
              <a:rPr lang="en-US" altLang="ko-KR" sz="3000" dirty="0" smtClean="0"/>
              <a:t> ◙</a:t>
            </a:r>
            <a:endParaRPr lang="ko-KR" altLang="en-US" sz="3000" dirty="0"/>
          </a:p>
        </p:txBody>
      </p:sp>
      <p:sp>
        <p:nvSpPr>
          <p:cNvPr id="13342" name="Text Box 30"/>
          <p:cNvSpPr txBox="1">
            <a:spLocks noChangeArrowheads="1"/>
          </p:cNvSpPr>
          <p:nvPr/>
        </p:nvSpPr>
        <p:spPr bwMode="auto">
          <a:xfrm>
            <a:off x="6979328" y="303248"/>
            <a:ext cx="1960793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altLang="ko-KR" sz="1700" u="sng" dirty="0" smtClean="0">
                <a:latin typeface="돋움" pitchFamily="50" charset="-127"/>
                <a:ea typeface="돋움" pitchFamily="50" charset="-127"/>
              </a:rPr>
              <a:t>2012</a:t>
            </a:r>
            <a:r>
              <a:rPr lang="ko-KR" altLang="en-US" sz="1700" u="sng" dirty="0" smtClean="0">
                <a:latin typeface="돋움" pitchFamily="50" charset="-127"/>
                <a:ea typeface="돋움" pitchFamily="50" charset="-127"/>
              </a:rPr>
              <a:t>년 </a:t>
            </a:r>
            <a:r>
              <a:rPr lang="en-US" altLang="ko-KR" sz="1700" u="sng" dirty="0">
                <a:latin typeface="돋움" pitchFamily="50" charset="-127"/>
                <a:ea typeface="돋움" pitchFamily="50" charset="-127"/>
              </a:rPr>
              <a:t>10</a:t>
            </a:r>
            <a:r>
              <a:rPr lang="ko-KR" altLang="en-US" sz="1700" u="sng" dirty="0">
                <a:latin typeface="돋움" pitchFamily="50" charset="-127"/>
                <a:ea typeface="돋움" pitchFamily="50" charset="-127"/>
              </a:rPr>
              <a:t>월 조사</a:t>
            </a:r>
            <a:endParaRPr lang="ko-KR" altLang="en-US" sz="1700" dirty="0">
              <a:latin typeface="돋움" pitchFamily="50" charset="-127"/>
              <a:ea typeface="돋움" pitchFamily="50" charset="-127"/>
            </a:endParaRPr>
          </a:p>
        </p:txBody>
      </p:sp>
      <p:graphicFrame>
        <p:nvGraphicFramePr>
          <p:cNvPr id="13517" name="Group 20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038510619"/>
              </p:ext>
            </p:extLst>
          </p:nvPr>
        </p:nvGraphicFramePr>
        <p:xfrm>
          <a:off x="685800" y="3716338"/>
          <a:ext cx="7772400" cy="2379663"/>
        </p:xfrm>
        <a:graphic>
          <a:graphicData uri="http://schemas.openxmlformats.org/drawingml/2006/table">
            <a:tbl>
              <a:tblPr/>
              <a:tblGrid>
                <a:gridCol w="1943100"/>
                <a:gridCol w="1943100"/>
                <a:gridCol w="1943100"/>
                <a:gridCol w="1943100"/>
              </a:tblGrid>
              <a:tr h="396875"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시장</a:t>
                      </a: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구분</a:t>
                      </a: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가정용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공공용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9687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기관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육망교</a:t>
                      </a:r>
                      <a:endParaRPr kumimoji="1" lang="ko-KR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돋움" pitchFamily="50" charset="-127"/>
                        <a:ea typeface="돋움" pitchFamily="50" charset="-127"/>
                      </a:endParaRP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99000"/>
                      </a:schemeClr>
                    </a:soli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11 </a:t>
                      </a:r>
                      <a:r>
                        <a:rPr kumimoji="1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년 상반기</a:t>
                      </a: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251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90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145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11 </a:t>
                      </a:r>
                      <a:r>
                        <a:rPr kumimoji="1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년 하반기</a:t>
                      </a: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190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75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130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12 </a:t>
                      </a:r>
                      <a:r>
                        <a:rPr kumimoji="1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년 상반기</a:t>
                      </a: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300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100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150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12 </a:t>
                      </a:r>
                      <a:r>
                        <a:rPr kumimoji="1" lang="ko-KR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년 하반기</a:t>
                      </a:r>
                    </a:p>
                  </a:txBody>
                  <a:tcPr marL="90000" marR="90000" marT="46800" marB="46800" anchor="ctr" anchorCtr="1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350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150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돋움" pitchFamily="50" charset="-127"/>
                          <a:ea typeface="돋움" pitchFamily="50" charset="-127"/>
                        </a:rPr>
                        <a:t>125</a:t>
                      </a:r>
                    </a:p>
                  </a:txBody>
                  <a:tcPr marL="0" marR="0" marT="0" marB="0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 advTm="2000"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dirty="0" smtClean="0"/>
              <a:t>2012</a:t>
            </a:r>
            <a:r>
              <a:rPr lang="ko-KR" altLang="en-US" dirty="0" smtClean="0"/>
              <a:t>년 </a:t>
            </a:r>
            <a:r>
              <a:rPr lang="ko-KR" altLang="en-US" dirty="0"/>
              <a:t>10월 30일</a:t>
            </a:r>
            <a:endParaRPr lang="en-US" altLang="ko-KR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828800" y="457200"/>
            <a:ext cx="5562600" cy="762000"/>
          </a:xfrm>
          <a:prstGeom prst="rect">
            <a:avLst/>
          </a:prstGeom>
          <a:solidFill>
            <a:schemeClr val="bg1"/>
          </a:solidFill>
          <a:ln w="38100" cmpd="dbl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3600" b="1" dirty="0">
                <a:latin typeface="바탕체" pitchFamily="17" charset="-127"/>
                <a:ea typeface="바탕체" pitchFamily="17" charset="-127"/>
              </a:rPr>
              <a:t>물류정보 업무 구성도</a:t>
            </a:r>
          </a:p>
        </p:txBody>
      </p:sp>
      <p:grpSp>
        <p:nvGrpSpPr>
          <p:cNvPr id="5125" name="Group 5"/>
          <p:cNvGrpSpPr>
            <a:grpSpLocks/>
          </p:cNvGrpSpPr>
          <p:nvPr/>
        </p:nvGrpSpPr>
        <p:grpSpPr bwMode="auto">
          <a:xfrm>
            <a:off x="304800" y="2470150"/>
            <a:ext cx="2360613" cy="844550"/>
            <a:chOff x="576" y="2112"/>
            <a:chExt cx="2256" cy="960"/>
          </a:xfrm>
        </p:grpSpPr>
        <p:grpSp>
          <p:nvGrpSpPr>
            <p:cNvPr id="5126" name="Group 6"/>
            <p:cNvGrpSpPr>
              <a:grpSpLocks/>
            </p:cNvGrpSpPr>
            <p:nvPr/>
          </p:nvGrpSpPr>
          <p:grpSpPr bwMode="auto">
            <a:xfrm>
              <a:off x="576" y="2112"/>
              <a:ext cx="2256" cy="960"/>
              <a:chOff x="576" y="2112"/>
              <a:chExt cx="2989" cy="1200"/>
            </a:xfrm>
          </p:grpSpPr>
          <p:sp>
            <p:nvSpPr>
              <p:cNvPr id="5127" name="Rectangle 7"/>
              <p:cNvSpPr>
                <a:spLocks noChangeArrowheads="1"/>
              </p:cNvSpPr>
              <p:nvPr/>
            </p:nvSpPr>
            <p:spPr bwMode="auto">
              <a:xfrm>
                <a:off x="576" y="2112"/>
                <a:ext cx="1392" cy="12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>
                  <a:lnSpc>
                    <a:spcPct val="140000"/>
                  </a:lnSpc>
                </a:pPr>
                <a:r>
                  <a:rPr lang="ko-KR" altLang="en-US" sz="1200">
                    <a:latin typeface="굴림" pitchFamily="50" charset="-127"/>
                  </a:rPr>
                  <a:t>전화접수</a:t>
                </a:r>
              </a:p>
              <a:p>
                <a:pPr>
                  <a:lnSpc>
                    <a:spcPct val="140000"/>
                  </a:lnSpc>
                </a:pPr>
                <a:r>
                  <a:rPr lang="en-US" altLang="ko-KR" sz="1200">
                    <a:latin typeface="굴림" pitchFamily="50" charset="-127"/>
                  </a:rPr>
                  <a:t>FAX</a:t>
                </a:r>
                <a:r>
                  <a:rPr lang="ko-KR" altLang="en-US" sz="1200">
                    <a:latin typeface="굴림" pitchFamily="50" charset="-127"/>
                  </a:rPr>
                  <a:t>접수</a:t>
                </a:r>
              </a:p>
            </p:txBody>
          </p:sp>
          <p:sp>
            <p:nvSpPr>
              <p:cNvPr id="5128" name="Rectangle 8"/>
              <p:cNvSpPr>
                <a:spLocks noChangeArrowheads="1"/>
              </p:cNvSpPr>
              <p:nvPr/>
            </p:nvSpPr>
            <p:spPr bwMode="auto">
              <a:xfrm>
                <a:off x="2173" y="2112"/>
                <a:ext cx="1392" cy="12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 algn="r">
                  <a:lnSpc>
                    <a:spcPct val="140000"/>
                  </a:lnSpc>
                </a:pPr>
                <a:r>
                  <a:rPr lang="ko-KR" altLang="en-US" sz="1200" dirty="0">
                    <a:latin typeface="굴림" pitchFamily="50" charset="-127"/>
                  </a:rPr>
                  <a:t>통신접수</a:t>
                </a:r>
              </a:p>
              <a:p>
                <a:pPr algn="r">
                  <a:lnSpc>
                    <a:spcPct val="140000"/>
                  </a:lnSpc>
                </a:pPr>
                <a:r>
                  <a:rPr lang="ko-KR" altLang="en-US" sz="1200" dirty="0">
                    <a:latin typeface="굴림" pitchFamily="50" charset="-127"/>
                  </a:rPr>
                  <a:t>인터넷 접수</a:t>
                </a:r>
              </a:p>
            </p:txBody>
          </p:sp>
          <p:grpSp>
            <p:nvGrpSpPr>
              <p:cNvPr id="5129" name="Group 9"/>
              <p:cNvGrpSpPr>
                <a:grpSpLocks/>
              </p:cNvGrpSpPr>
              <p:nvPr/>
            </p:nvGrpSpPr>
            <p:grpSpPr bwMode="auto">
              <a:xfrm>
                <a:off x="1792" y="2400"/>
                <a:ext cx="144" cy="641"/>
                <a:chOff x="1792" y="2400"/>
                <a:chExt cx="144" cy="641"/>
              </a:xfrm>
            </p:grpSpPr>
            <p:sp>
              <p:nvSpPr>
                <p:cNvPr id="5130" name="Oval 10"/>
                <p:cNvSpPr>
                  <a:spLocks noChangeArrowheads="1"/>
                </p:cNvSpPr>
                <p:nvPr/>
              </p:nvSpPr>
              <p:spPr bwMode="auto">
                <a:xfrm>
                  <a:off x="1792" y="2400"/>
                  <a:ext cx="144" cy="9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 sz="1200">
                    <a:latin typeface="굴림" pitchFamily="50" charset="-127"/>
                  </a:endParaRPr>
                </a:p>
              </p:txBody>
            </p:sp>
            <p:sp>
              <p:nvSpPr>
                <p:cNvPr id="5131" name="Oval 11"/>
                <p:cNvSpPr>
                  <a:spLocks noChangeArrowheads="1"/>
                </p:cNvSpPr>
                <p:nvPr/>
              </p:nvSpPr>
              <p:spPr bwMode="auto">
                <a:xfrm>
                  <a:off x="1792" y="2945"/>
                  <a:ext cx="144" cy="9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 sz="1200">
                    <a:latin typeface="굴림" pitchFamily="50" charset="-127"/>
                  </a:endParaRPr>
                </a:p>
              </p:txBody>
            </p:sp>
          </p:grpSp>
          <p:grpSp>
            <p:nvGrpSpPr>
              <p:cNvPr id="5132" name="Group 12"/>
              <p:cNvGrpSpPr>
                <a:grpSpLocks/>
              </p:cNvGrpSpPr>
              <p:nvPr/>
            </p:nvGrpSpPr>
            <p:grpSpPr bwMode="auto">
              <a:xfrm>
                <a:off x="2213" y="2400"/>
                <a:ext cx="144" cy="641"/>
                <a:chOff x="1792" y="2400"/>
                <a:chExt cx="144" cy="641"/>
              </a:xfrm>
            </p:grpSpPr>
            <p:sp>
              <p:nvSpPr>
                <p:cNvPr id="5133" name="Oval 13"/>
                <p:cNvSpPr>
                  <a:spLocks noChangeArrowheads="1"/>
                </p:cNvSpPr>
                <p:nvPr/>
              </p:nvSpPr>
              <p:spPr bwMode="auto">
                <a:xfrm>
                  <a:off x="1792" y="2400"/>
                  <a:ext cx="144" cy="9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 sz="1200">
                    <a:latin typeface="굴림" pitchFamily="50" charset="-127"/>
                  </a:endParaRPr>
                </a:p>
              </p:txBody>
            </p:sp>
            <p:sp>
              <p:nvSpPr>
                <p:cNvPr id="5134" name="Oval 14"/>
                <p:cNvSpPr>
                  <a:spLocks noChangeArrowheads="1"/>
                </p:cNvSpPr>
                <p:nvPr/>
              </p:nvSpPr>
              <p:spPr bwMode="auto">
                <a:xfrm>
                  <a:off x="1792" y="2945"/>
                  <a:ext cx="144" cy="9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ko-KR" altLang="en-US" sz="1200">
                    <a:latin typeface="굴림" pitchFamily="50" charset="-127"/>
                  </a:endParaRPr>
                </a:p>
              </p:txBody>
            </p:sp>
          </p:grpSp>
        </p:grpSp>
        <p:sp>
          <p:nvSpPr>
            <p:cNvPr id="5135" name="AutoShape 15"/>
            <p:cNvSpPr>
              <a:spLocks noChangeArrowheads="1"/>
            </p:cNvSpPr>
            <p:nvPr/>
          </p:nvSpPr>
          <p:spPr bwMode="auto">
            <a:xfrm>
              <a:off x="1518" y="2227"/>
              <a:ext cx="362" cy="307"/>
            </a:xfrm>
            <a:custGeom>
              <a:avLst/>
              <a:gdLst>
                <a:gd name="G0" fmla="+- 7568 0 0"/>
                <a:gd name="G1" fmla="+- 11348918 0 0"/>
                <a:gd name="G2" fmla="+- 0 0 11348918"/>
                <a:gd name="T0" fmla="*/ 0 256 1"/>
                <a:gd name="T1" fmla="*/ 180 256 1"/>
                <a:gd name="G3" fmla="+- 11348918 T0 T1"/>
                <a:gd name="T2" fmla="*/ 0 256 1"/>
                <a:gd name="T3" fmla="*/ 90 256 1"/>
                <a:gd name="G4" fmla="+- 11348918 T2 T3"/>
                <a:gd name="G5" fmla="*/ G4 2 1"/>
                <a:gd name="T4" fmla="*/ 90 256 1"/>
                <a:gd name="T5" fmla="*/ 0 256 1"/>
                <a:gd name="G6" fmla="+- 11348918 T4 T5"/>
                <a:gd name="G7" fmla="*/ G6 2 1"/>
                <a:gd name="G8" fmla="abs 11348918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568"/>
                <a:gd name="G18" fmla="*/ 7568 1 2"/>
                <a:gd name="G19" fmla="+- G18 5400 0"/>
                <a:gd name="G20" fmla="cos G19 11348918"/>
                <a:gd name="G21" fmla="sin G19 11348918"/>
                <a:gd name="G22" fmla="+- G20 10800 0"/>
                <a:gd name="G23" fmla="+- G21 10800 0"/>
                <a:gd name="G24" fmla="+- 10800 0 G20"/>
                <a:gd name="G25" fmla="+- 7568 10800 0"/>
                <a:gd name="G26" fmla="?: G9 G17 G25"/>
                <a:gd name="G27" fmla="?: G9 0 21600"/>
                <a:gd name="G28" fmla="cos 10800 11348918"/>
                <a:gd name="G29" fmla="sin 10800 11348918"/>
                <a:gd name="G30" fmla="sin 7568 11348918"/>
                <a:gd name="G31" fmla="+- G28 10800 0"/>
                <a:gd name="G32" fmla="+- G29 10800 0"/>
                <a:gd name="G33" fmla="+- G30 10800 0"/>
                <a:gd name="G34" fmla="?: G4 0 G31"/>
                <a:gd name="G35" fmla="?: 11348918 G34 0"/>
                <a:gd name="G36" fmla="?: G6 G35 G31"/>
                <a:gd name="G37" fmla="+- 21600 0 G36"/>
                <a:gd name="G38" fmla="?: G4 0 G33"/>
                <a:gd name="G39" fmla="?: 11348918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81 w 21600"/>
                <a:gd name="T15" fmla="*/ 11892 h 21600"/>
                <a:gd name="T16" fmla="*/ 10800 w 21600"/>
                <a:gd name="T17" fmla="*/ 3232 h 21600"/>
                <a:gd name="T18" fmla="*/ 19919 w 21600"/>
                <a:gd name="T19" fmla="*/ 11892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285" y="11699"/>
                  </a:moveTo>
                  <a:cubicBezTo>
                    <a:pt x="3249" y="11401"/>
                    <a:pt x="3232" y="11100"/>
                    <a:pt x="3232" y="10800"/>
                  </a:cubicBezTo>
                  <a:cubicBezTo>
                    <a:pt x="3232" y="6620"/>
                    <a:pt x="6620" y="3232"/>
                    <a:pt x="10800" y="3232"/>
                  </a:cubicBezTo>
                  <a:cubicBezTo>
                    <a:pt x="14979" y="3232"/>
                    <a:pt x="18368" y="6620"/>
                    <a:pt x="18368" y="10800"/>
                  </a:cubicBezTo>
                  <a:cubicBezTo>
                    <a:pt x="18368" y="11100"/>
                    <a:pt x="18350" y="11401"/>
                    <a:pt x="18314" y="11699"/>
                  </a:cubicBezTo>
                  <a:lnTo>
                    <a:pt x="21523" y="12084"/>
                  </a:lnTo>
                  <a:cubicBezTo>
                    <a:pt x="21574" y="11658"/>
                    <a:pt x="21600" y="1122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229"/>
                    <a:pt x="25" y="11658"/>
                    <a:pt x="76" y="1208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 sz="1200">
                <a:latin typeface="굴림" pitchFamily="50" charset="-127"/>
              </a:endParaRPr>
            </a:p>
          </p:txBody>
        </p:sp>
        <p:sp>
          <p:nvSpPr>
            <p:cNvPr id="5136" name="AutoShape 16"/>
            <p:cNvSpPr>
              <a:spLocks noChangeArrowheads="1"/>
            </p:cNvSpPr>
            <p:nvPr/>
          </p:nvSpPr>
          <p:spPr bwMode="auto">
            <a:xfrm>
              <a:off x="1518" y="2651"/>
              <a:ext cx="362" cy="307"/>
            </a:xfrm>
            <a:custGeom>
              <a:avLst/>
              <a:gdLst>
                <a:gd name="G0" fmla="+- 7568 0 0"/>
                <a:gd name="G1" fmla="+- 11348918 0 0"/>
                <a:gd name="G2" fmla="+- 0 0 11348918"/>
                <a:gd name="T0" fmla="*/ 0 256 1"/>
                <a:gd name="T1" fmla="*/ 180 256 1"/>
                <a:gd name="G3" fmla="+- 11348918 T0 T1"/>
                <a:gd name="T2" fmla="*/ 0 256 1"/>
                <a:gd name="T3" fmla="*/ 90 256 1"/>
                <a:gd name="G4" fmla="+- 11348918 T2 T3"/>
                <a:gd name="G5" fmla="*/ G4 2 1"/>
                <a:gd name="T4" fmla="*/ 90 256 1"/>
                <a:gd name="T5" fmla="*/ 0 256 1"/>
                <a:gd name="G6" fmla="+- 11348918 T4 T5"/>
                <a:gd name="G7" fmla="*/ G6 2 1"/>
                <a:gd name="G8" fmla="abs 11348918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568"/>
                <a:gd name="G18" fmla="*/ 7568 1 2"/>
                <a:gd name="G19" fmla="+- G18 5400 0"/>
                <a:gd name="G20" fmla="cos G19 11348918"/>
                <a:gd name="G21" fmla="sin G19 11348918"/>
                <a:gd name="G22" fmla="+- G20 10800 0"/>
                <a:gd name="G23" fmla="+- G21 10800 0"/>
                <a:gd name="G24" fmla="+- 10800 0 G20"/>
                <a:gd name="G25" fmla="+- 7568 10800 0"/>
                <a:gd name="G26" fmla="?: G9 G17 G25"/>
                <a:gd name="G27" fmla="?: G9 0 21600"/>
                <a:gd name="G28" fmla="cos 10800 11348918"/>
                <a:gd name="G29" fmla="sin 10800 11348918"/>
                <a:gd name="G30" fmla="sin 7568 11348918"/>
                <a:gd name="G31" fmla="+- G28 10800 0"/>
                <a:gd name="G32" fmla="+- G29 10800 0"/>
                <a:gd name="G33" fmla="+- G30 10800 0"/>
                <a:gd name="G34" fmla="?: G4 0 G31"/>
                <a:gd name="G35" fmla="?: 11348918 G34 0"/>
                <a:gd name="G36" fmla="?: G6 G35 G31"/>
                <a:gd name="G37" fmla="+- 21600 0 G36"/>
                <a:gd name="G38" fmla="?: G4 0 G33"/>
                <a:gd name="G39" fmla="?: 11348918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81 w 21600"/>
                <a:gd name="T15" fmla="*/ 11892 h 21600"/>
                <a:gd name="T16" fmla="*/ 10800 w 21600"/>
                <a:gd name="T17" fmla="*/ 3232 h 21600"/>
                <a:gd name="T18" fmla="*/ 19919 w 21600"/>
                <a:gd name="T19" fmla="*/ 11892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285" y="11699"/>
                  </a:moveTo>
                  <a:cubicBezTo>
                    <a:pt x="3249" y="11401"/>
                    <a:pt x="3232" y="11100"/>
                    <a:pt x="3232" y="10800"/>
                  </a:cubicBezTo>
                  <a:cubicBezTo>
                    <a:pt x="3232" y="6620"/>
                    <a:pt x="6620" y="3232"/>
                    <a:pt x="10800" y="3232"/>
                  </a:cubicBezTo>
                  <a:cubicBezTo>
                    <a:pt x="14979" y="3232"/>
                    <a:pt x="18368" y="6620"/>
                    <a:pt x="18368" y="10800"/>
                  </a:cubicBezTo>
                  <a:cubicBezTo>
                    <a:pt x="18368" y="11100"/>
                    <a:pt x="18350" y="11401"/>
                    <a:pt x="18314" y="11699"/>
                  </a:cubicBezTo>
                  <a:lnTo>
                    <a:pt x="21523" y="12084"/>
                  </a:lnTo>
                  <a:cubicBezTo>
                    <a:pt x="21574" y="11658"/>
                    <a:pt x="21600" y="1122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229"/>
                    <a:pt x="25" y="11658"/>
                    <a:pt x="76" y="1208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 sz="1200">
                <a:latin typeface="굴림" pitchFamily="50" charset="-127"/>
              </a:endParaRPr>
            </a:p>
          </p:txBody>
        </p:sp>
      </p:grpSp>
      <p:sp>
        <p:nvSpPr>
          <p:cNvPr id="5123" name="Line 3"/>
          <p:cNvSpPr>
            <a:spLocks noChangeShapeType="1"/>
          </p:cNvSpPr>
          <p:nvPr/>
        </p:nvSpPr>
        <p:spPr bwMode="auto">
          <a:xfrm>
            <a:off x="304800" y="2090738"/>
            <a:ext cx="2362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 sz="1200">
              <a:latin typeface="굴림" pitchFamily="50" charset="-127"/>
            </a:endParaRP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304800" y="2133600"/>
            <a:ext cx="236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 sz="1200">
              <a:latin typeface="굴림" pitchFamily="50" charset="-127"/>
            </a:endParaRP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>
            <a:off x="1063625" y="1981200"/>
            <a:ext cx="801688" cy="2524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ko-KR" altLang="en-US" sz="1200">
                <a:latin typeface="굴림" pitchFamily="50" charset="-127"/>
              </a:rPr>
              <a:t>주문접수</a:t>
            </a:r>
          </a:p>
        </p:txBody>
      </p:sp>
      <p:sp>
        <p:nvSpPr>
          <p:cNvPr id="5153" name="AutoShape 33"/>
          <p:cNvSpPr>
            <a:spLocks noChangeArrowheads="1"/>
          </p:cNvSpPr>
          <p:nvPr/>
        </p:nvSpPr>
        <p:spPr bwMode="auto">
          <a:xfrm rot="5400000">
            <a:off x="1764507" y="3234531"/>
            <a:ext cx="457200" cy="1195387"/>
          </a:xfrm>
          <a:custGeom>
            <a:avLst/>
            <a:gdLst>
              <a:gd name="G0" fmla="+- 12509 0 0"/>
              <a:gd name="G1" fmla="+- 18514 0 0"/>
              <a:gd name="G2" fmla="+- 7200 0 0"/>
              <a:gd name="G3" fmla="*/ 12509 1 2"/>
              <a:gd name="G4" fmla="+- G3 10800 0"/>
              <a:gd name="G5" fmla="+- 21600 12509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7055 w 21600"/>
              <a:gd name="T1" fmla="*/ 0 h 21600"/>
              <a:gd name="T2" fmla="*/ 12509 w 21600"/>
              <a:gd name="T3" fmla="*/ 7200 h 21600"/>
              <a:gd name="T4" fmla="*/ 0 w 21600"/>
              <a:gd name="T5" fmla="*/ 19898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7055" y="0"/>
                </a:moveTo>
                <a:lnTo>
                  <a:pt x="12509" y="7200"/>
                </a:lnTo>
                <a:lnTo>
                  <a:pt x="15595" y="7200"/>
                </a:lnTo>
                <a:lnTo>
                  <a:pt x="15595" y="18194"/>
                </a:lnTo>
                <a:lnTo>
                  <a:pt x="0" y="18194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 sz="1200">
              <a:latin typeface="굴림" pitchFamily="50" charset="-127"/>
            </a:endParaRPr>
          </a:p>
        </p:txBody>
      </p:sp>
      <p:grpSp>
        <p:nvGrpSpPr>
          <p:cNvPr id="5206" name="Group 86"/>
          <p:cNvGrpSpPr>
            <a:grpSpLocks/>
          </p:cNvGrpSpPr>
          <p:nvPr/>
        </p:nvGrpSpPr>
        <p:grpSpPr bwMode="auto">
          <a:xfrm>
            <a:off x="6799263" y="4419600"/>
            <a:ext cx="1676400" cy="1676400"/>
            <a:chOff x="4301" y="2784"/>
            <a:chExt cx="1056" cy="1056"/>
          </a:xfrm>
        </p:grpSpPr>
        <p:sp>
          <p:nvSpPr>
            <p:cNvPr id="5166" name="AutoShape 46"/>
            <p:cNvSpPr>
              <a:spLocks noChangeArrowheads="1"/>
            </p:cNvSpPr>
            <p:nvPr/>
          </p:nvSpPr>
          <p:spPr bwMode="auto">
            <a:xfrm>
              <a:off x="4442" y="3114"/>
              <a:ext cx="774" cy="72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 sz="1200">
                <a:latin typeface="굴림" pitchFamily="50" charset="-127"/>
              </a:endParaRPr>
            </a:p>
          </p:txBody>
        </p:sp>
        <p:sp>
          <p:nvSpPr>
            <p:cNvPr id="5167" name="Rectangle 47"/>
            <p:cNvSpPr>
              <a:spLocks noChangeArrowheads="1"/>
            </p:cNvSpPr>
            <p:nvPr/>
          </p:nvSpPr>
          <p:spPr bwMode="auto">
            <a:xfrm>
              <a:off x="4301" y="2784"/>
              <a:ext cx="1056" cy="660"/>
            </a:xfrm>
            <a:prstGeom prst="rect">
              <a:avLst/>
            </a:prstGeom>
            <a:solidFill>
              <a:schemeClr val="bg1"/>
            </a:solidFill>
            <a:ln w="9525" cmpd="dbl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130000"/>
                </a:lnSpc>
              </a:pPr>
              <a:r>
                <a:rPr lang="ko-KR" altLang="en-US" sz="1200" dirty="0">
                  <a:latin typeface="굴림" pitchFamily="50" charset="-127"/>
                </a:rPr>
                <a:t>경영정보</a:t>
              </a:r>
            </a:p>
            <a:p>
              <a:pPr algn="ctr">
                <a:lnSpc>
                  <a:spcPct val="130000"/>
                </a:lnSpc>
              </a:pPr>
              <a:r>
                <a:rPr lang="ko-KR" altLang="en-US" sz="1200" dirty="0">
                  <a:latin typeface="굴림" pitchFamily="50" charset="-127"/>
                </a:rPr>
                <a:t>화물정보</a:t>
              </a:r>
            </a:p>
          </p:txBody>
        </p:sp>
      </p:grpSp>
      <p:grpSp>
        <p:nvGrpSpPr>
          <p:cNvPr id="5205" name="Group 85"/>
          <p:cNvGrpSpPr>
            <a:grpSpLocks/>
          </p:cNvGrpSpPr>
          <p:nvPr/>
        </p:nvGrpSpPr>
        <p:grpSpPr bwMode="auto">
          <a:xfrm>
            <a:off x="609600" y="4419600"/>
            <a:ext cx="1676400" cy="1676400"/>
            <a:chOff x="352" y="2784"/>
            <a:chExt cx="1056" cy="1056"/>
          </a:xfrm>
        </p:grpSpPr>
        <p:sp>
          <p:nvSpPr>
            <p:cNvPr id="5168" name="AutoShape 48"/>
            <p:cNvSpPr>
              <a:spLocks noChangeArrowheads="1"/>
            </p:cNvSpPr>
            <p:nvPr/>
          </p:nvSpPr>
          <p:spPr bwMode="auto">
            <a:xfrm>
              <a:off x="493" y="3114"/>
              <a:ext cx="774" cy="726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 sz="1200">
                <a:latin typeface="굴림" pitchFamily="50" charset="-127"/>
              </a:endParaRPr>
            </a:p>
          </p:txBody>
        </p:sp>
        <p:sp>
          <p:nvSpPr>
            <p:cNvPr id="5169" name="Rectangle 49"/>
            <p:cNvSpPr>
              <a:spLocks noChangeArrowheads="1"/>
            </p:cNvSpPr>
            <p:nvPr/>
          </p:nvSpPr>
          <p:spPr bwMode="auto">
            <a:xfrm>
              <a:off x="352" y="2784"/>
              <a:ext cx="1056" cy="66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lnSpc>
                  <a:spcPct val="130000"/>
                </a:lnSpc>
              </a:pPr>
              <a:r>
                <a:rPr lang="ko-KR" altLang="en-US" sz="1200">
                  <a:latin typeface="굴림" pitchFamily="50" charset="-127"/>
                </a:rPr>
                <a:t>기초정보</a:t>
              </a:r>
            </a:p>
            <a:p>
              <a:pPr algn="ctr">
                <a:lnSpc>
                  <a:spcPct val="130000"/>
                </a:lnSpc>
              </a:pPr>
              <a:r>
                <a:rPr lang="ko-KR" altLang="en-US" sz="1200">
                  <a:latin typeface="굴림" pitchFamily="50" charset="-127"/>
                </a:rPr>
                <a:t>고객정보</a:t>
              </a:r>
            </a:p>
          </p:txBody>
        </p:sp>
      </p:grpSp>
      <p:grpSp>
        <p:nvGrpSpPr>
          <p:cNvPr id="5171" name="Group 51"/>
          <p:cNvGrpSpPr>
            <a:grpSpLocks/>
          </p:cNvGrpSpPr>
          <p:nvPr/>
        </p:nvGrpSpPr>
        <p:grpSpPr bwMode="auto">
          <a:xfrm>
            <a:off x="2971800" y="1600200"/>
            <a:ext cx="3124200" cy="1828800"/>
            <a:chOff x="1104" y="336"/>
            <a:chExt cx="2304" cy="1680"/>
          </a:xfrm>
        </p:grpSpPr>
        <p:sp>
          <p:nvSpPr>
            <p:cNvPr id="5172" name="AutoShape 52"/>
            <p:cNvSpPr>
              <a:spLocks noChangeArrowheads="1"/>
            </p:cNvSpPr>
            <p:nvPr/>
          </p:nvSpPr>
          <p:spPr bwMode="auto">
            <a:xfrm>
              <a:off x="1104" y="336"/>
              <a:ext cx="2304" cy="1680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 sz="1200">
                <a:latin typeface="굴림" pitchFamily="50" charset="-127"/>
              </a:endParaRPr>
            </a:p>
          </p:txBody>
        </p:sp>
        <p:sp>
          <p:nvSpPr>
            <p:cNvPr id="5173" name="Line 53"/>
            <p:cNvSpPr>
              <a:spLocks noChangeShapeType="1"/>
            </p:cNvSpPr>
            <p:nvPr/>
          </p:nvSpPr>
          <p:spPr bwMode="auto">
            <a:xfrm>
              <a:off x="2256" y="336"/>
              <a:ext cx="0" cy="10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 sz="1200">
                <a:latin typeface="굴림" pitchFamily="50" charset="-127"/>
              </a:endParaRPr>
            </a:p>
          </p:txBody>
        </p:sp>
        <p:sp>
          <p:nvSpPr>
            <p:cNvPr id="5174" name="Line 54"/>
            <p:cNvSpPr>
              <a:spLocks noChangeShapeType="1"/>
            </p:cNvSpPr>
            <p:nvPr/>
          </p:nvSpPr>
          <p:spPr bwMode="auto">
            <a:xfrm flipV="1">
              <a:off x="1104" y="1392"/>
              <a:ext cx="1152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 sz="1200">
                <a:latin typeface="굴림" pitchFamily="50" charset="-127"/>
              </a:endParaRPr>
            </a:p>
          </p:txBody>
        </p:sp>
        <p:sp>
          <p:nvSpPr>
            <p:cNvPr id="5175" name="Line 55"/>
            <p:cNvSpPr>
              <a:spLocks noChangeShapeType="1"/>
            </p:cNvSpPr>
            <p:nvPr/>
          </p:nvSpPr>
          <p:spPr bwMode="auto">
            <a:xfrm>
              <a:off x="2256" y="1392"/>
              <a:ext cx="1152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 sz="1200">
                <a:latin typeface="굴림" pitchFamily="50" charset="-127"/>
              </a:endParaRPr>
            </a:p>
          </p:txBody>
        </p:sp>
      </p:grpSp>
      <p:sp>
        <p:nvSpPr>
          <p:cNvPr id="5176" name="Text Box 56"/>
          <p:cNvSpPr txBox="1">
            <a:spLocks noChangeArrowheads="1"/>
          </p:cNvSpPr>
          <p:nvPr/>
        </p:nvSpPr>
        <p:spPr bwMode="auto">
          <a:xfrm>
            <a:off x="3724275" y="2468563"/>
            <a:ext cx="6604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1200">
                <a:latin typeface="굴림" pitchFamily="50" charset="-127"/>
              </a:rPr>
              <a:t>SHOW</a:t>
            </a:r>
          </a:p>
        </p:txBody>
      </p:sp>
      <p:sp>
        <p:nvSpPr>
          <p:cNvPr id="5177" name="Text Box 57"/>
          <p:cNvSpPr txBox="1">
            <a:spLocks noChangeArrowheads="1"/>
          </p:cNvSpPr>
          <p:nvPr/>
        </p:nvSpPr>
        <p:spPr bwMode="auto">
          <a:xfrm>
            <a:off x="4159250" y="3048000"/>
            <a:ext cx="692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1200">
                <a:latin typeface="굴림" pitchFamily="50" charset="-127"/>
              </a:rPr>
              <a:t>SPEAK</a:t>
            </a:r>
          </a:p>
        </p:txBody>
      </p:sp>
      <p:sp>
        <p:nvSpPr>
          <p:cNvPr id="5178" name="Text Box 58"/>
          <p:cNvSpPr txBox="1">
            <a:spLocks noChangeArrowheads="1"/>
          </p:cNvSpPr>
          <p:nvPr/>
        </p:nvSpPr>
        <p:spPr bwMode="auto">
          <a:xfrm>
            <a:off x="4803775" y="2468563"/>
            <a:ext cx="4889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sz="1200" dirty="0">
                <a:latin typeface="굴림" pitchFamily="50" charset="-127"/>
              </a:rPr>
              <a:t>SEE</a:t>
            </a:r>
          </a:p>
        </p:txBody>
      </p:sp>
      <p:sp>
        <p:nvSpPr>
          <p:cNvPr id="5179" name="AutoShape 59"/>
          <p:cNvSpPr>
            <a:spLocks noChangeArrowheads="1"/>
          </p:cNvSpPr>
          <p:nvPr/>
        </p:nvSpPr>
        <p:spPr bwMode="auto">
          <a:xfrm>
            <a:off x="4332288" y="2590800"/>
            <a:ext cx="457200" cy="381000"/>
          </a:xfrm>
          <a:prstGeom prst="curvedLeftArrow">
            <a:avLst>
              <a:gd name="adj1" fmla="val 20000"/>
              <a:gd name="adj2" fmla="val 40000"/>
              <a:gd name="adj3" fmla="val 4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pSp>
        <p:nvGrpSpPr>
          <p:cNvPr id="5204" name="Group 84"/>
          <p:cNvGrpSpPr>
            <a:grpSpLocks/>
          </p:cNvGrpSpPr>
          <p:nvPr/>
        </p:nvGrpSpPr>
        <p:grpSpPr bwMode="auto">
          <a:xfrm>
            <a:off x="2768600" y="3632200"/>
            <a:ext cx="3556000" cy="2813050"/>
            <a:chOff x="1736" y="2288"/>
            <a:chExt cx="2240" cy="1772"/>
          </a:xfrm>
        </p:grpSpPr>
        <p:sp>
          <p:nvSpPr>
            <p:cNvPr id="5155" name="Rectangle 35"/>
            <p:cNvSpPr>
              <a:spLocks noChangeArrowheads="1"/>
            </p:cNvSpPr>
            <p:nvPr/>
          </p:nvSpPr>
          <p:spPr bwMode="auto">
            <a:xfrm>
              <a:off x="1736" y="2622"/>
              <a:ext cx="1120" cy="7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 sz="1200">
                <a:latin typeface="굴림" pitchFamily="50" charset="-127"/>
              </a:endParaRPr>
            </a:p>
          </p:txBody>
        </p:sp>
        <p:sp>
          <p:nvSpPr>
            <p:cNvPr id="5156" name="Rectangle 36"/>
            <p:cNvSpPr>
              <a:spLocks noChangeArrowheads="1"/>
            </p:cNvSpPr>
            <p:nvPr/>
          </p:nvSpPr>
          <p:spPr bwMode="auto">
            <a:xfrm>
              <a:off x="2856" y="2622"/>
              <a:ext cx="1120" cy="72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 sz="1200">
                <a:latin typeface="굴림" pitchFamily="50" charset="-127"/>
              </a:endParaRPr>
            </a:p>
          </p:txBody>
        </p:sp>
        <p:grpSp>
          <p:nvGrpSpPr>
            <p:cNvPr id="5157" name="Group 37"/>
            <p:cNvGrpSpPr>
              <a:grpSpLocks/>
            </p:cNvGrpSpPr>
            <p:nvPr/>
          </p:nvGrpSpPr>
          <p:grpSpPr bwMode="auto">
            <a:xfrm>
              <a:off x="1736" y="3340"/>
              <a:ext cx="2240" cy="720"/>
              <a:chOff x="1736" y="3346"/>
              <a:chExt cx="2240" cy="720"/>
            </a:xfrm>
          </p:grpSpPr>
          <p:sp>
            <p:nvSpPr>
              <p:cNvPr id="5158" name="Rectangle 38"/>
              <p:cNvSpPr>
                <a:spLocks noChangeArrowheads="1"/>
              </p:cNvSpPr>
              <p:nvPr/>
            </p:nvSpPr>
            <p:spPr bwMode="auto">
              <a:xfrm>
                <a:off x="1736" y="3346"/>
                <a:ext cx="1120" cy="72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 sz="1200">
                  <a:latin typeface="굴림" pitchFamily="50" charset="-127"/>
                </a:endParaRPr>
              </a:p>
            </p:txBody>
          </p:sp>
          <p:sp>
            <p:nvSpPr>
              <p:cNvPr id="5159" name="Rectangle 39"/>
              <p:cNvSpPr>
                <a:spLocks noChangeArrowheads="1"/>
              </p:cNvSpPr>
              <p:nvPr/>
            </p:nvSpPr>
            <p:spPr bwMode="auto">
              <a:xfrm>
                <a:off x="2856" y="3346"/>
                <a:ext cx="1120" cy="72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 sz="1200">
                  <a:latin typeface="굴림" pitchFamily="50" charset="-127"/>
                </a:endParaRPr>
              </a:p>
            </p:txBody>
          </p:sp>
        </p:grpSp>
        <p:sp>
          <p:nvSpPr>
            <p:cNvPr id="5160" name="Rectangle 40"/>
            <p:cNvSpPr>
              <a:spLocks noChangeArrowheads="1"/>
            </p:cNvSpPr>
            <p:nvPr/>
          </p:nvSpPr>
          <p:spPr bwMode="auto">
            <a:xfrm>
              <a:off x="1736" y="2288"/>
              <a:ext cx="2240" cy="3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 sz="1200">
                <a:latin typeface="굴림" pitchFamily="50" charset="-127"/>
              </a:endParaRPr>
            </a:p>
          </p:txBody>
        </p:sp>
        <p:sp>
          <p:nvSpPr>
            <p:cNvPr id="5161" name="Text Box 41"/>
            <p:cNvSpPr txBox="1">
              <a:spLocks noChangeArrowheads="1"/>
            </p:cNvSpPr>
            <p:nvPr/>
          </p:nvSpPr>
          <p:spPr bwMode="auto">
            <a:xfrm>
              <a:off x="1776" y="2880"/>
              <a:ext cx="1008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ko-KR" altLang="en-US" sz="1200">
                  <a:latin typeface="굴림" pitchFamily="50" charset="-127"/>
                </a:rPr>
                <a:t>운송장 등록처리</a:t>
              </a:r>
            </a:p>
          </p:txBody>
        </p:sp>
        <p:sp>
          <p:nvSpPr>
            <p:cNvPr id="5162" name="Text Box 42"/>
            <p:cNvSpPr txBox="1">
              <a:spLocks noChangeArrowheads="1"/>
            </p:cNvSpPr>
            <p:nvPr/>
          </p:nvSpPr>
          <p:spPr bwMode="auto">
            <a:xfrm>
              <a:off x="2911" y="2880"/>
              <a:ext cx="1008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ko-KR" altLang="en-US" sz="1200" dirty="0" err="1">
                  <a:latin typeface="굴림" pitchFamily="50" charset="-127"/>
                </a:rPr>
                <a:t>집화</a:t>
              </a:r>
              <a:r>
                <a:rPr lang="ko-KR" altLang="en-US" sz="1200" dirty="0">
                  <a:latin typeface="굴림" pitchFamily="50" charset="-127"/>
                </a:rPr>
                <a:t> </a:t>
              </a:r>
              <a:r>
                <a:rPr lang="en-US" altLang="ko-KR" sz="1200" dirty="0">
                  <a:latin typeface="굴림" pitchFamily="50" charset="-127"/>
                </a:rPr>
                <a:t>/ </a:t>
              </a:r>
              <a:r>
                <a:rPr lang="ko-KR" altLang="en-US" sz="1200" dirty="0">
                  <a:latin typeface="굴림" pitchFamily="50" charset="-127"/>
                </a:rPr>
                <a:t>배달</a:t>
              </a:r>
            </a:p>
          </p:txBody>
        </p:sp>
        <p:sp>
          <p:nvSpPr>
            <p:cNvPr id="5163" name="Text Box 43"/>
            <p:cNvSpPr txBox="1">
              <a:spLocks noChangeArrowheads="1"/>
            </p:cNvSpPr>
            <p:nvPr/>
          </p:nvSpPr>
          <p:spPr bwMode="auto">
            <a:xfrm>
              <a:off x="1776" y="3600"/>
              <a:ext cx="1008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ko-KR" altLang="en-US" sz="1200">
                  <a:latin typeface="굴림" pitchFamily="50" charset="-127"/>
                </a:rPr>
                <a:t>화물추적 관리</a:t>
              </a:r>
            </a:p>
          </p:txBody>
        </p:sp>
        <p:sp>
          <p:nvSpPr>
            <p:cNvPr id="5164" name="Text Box 44"/>
            <p:cNvSpPr txBox="1">
              <a:spLocks noChangeArrowheads="1"/>
            </p:cNvSpPr>
            <p:nvPr/>
          </p:nvSpPr>
          <p:spPr bwMode="auto">
            <a:xfrm>
              <a:off x="2903" y="3600"/>
              <a:ext cx="1008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ko-KR" altLang="en-US" sz="1200" dirty="0">
                  <a:latin typeface="굴림" pitchFamily="50" charset="-127"/>
                </a:rPr>
                <a:t>터미널 처리</a:t>
              </a:r>
            </a:p>
          </p:txBody>
        </p:sp>
        <p:sp>
          <p:nvSpPr>
            <p:cNvPr id="5165" name="Text Box 45"/>
            <p:cNvSpPr txBox="1">
              <a:spLocks noChangeArrowheads="1"/>
            </p:cNvSpPr>
            <p:nvPr/>
          </p:nvSpPr>
          <p:spPr bwMode="auto">
            <a:xfrm>
              <a:off x="1776" y="2336"/>
              <a:ext cx="216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ko-KR" altLang="en-US" sz="1200">
                  <a:latin typeface="굴림" pitchFamily="50" charset="-127"/>
                </a:rPr>
                <a:t>물류정보 시스템</a:t>
              </a:r>
            </a:p>
          </p:txBody>
        </p:sp>
        <p:sp>
          <p:nvSpPr>
            <p:cNvPr id="5180" name="AutoShape 60"/>
            <p:cNvSpPr>
              <a:spLocks noChangeArrowheads="1"/>
            </p:cNvSpPr>
            <p:nvPr/>
          </p:nvSpPr>
          <p:spPr bwMode="auto">
            <a:xfrm>
              <a:off x="2520" y="2988"/>
              <a:ext cx="672" cy="720"/>
            </a:xfrm>
            <a:custGeom>
              <a:avLst/>
              <a:gdLst>
                <a:gd name="G0" fmla="+- 5400 0 0"/>
                <a:gd name="G1" fmla="+- 8100 0 0"/>
                <a:gd name="G2" fmla="+- 2700 0 0"/>
                <a:gd name="G3" fmla="+- 9450 0 0"/>
                <a:gd name="G4" fmla="+- 21600 0 8100"/>
                <a:gd name="G5" fmla="+- 21600 0 9450"/>
                <a:gd name="G6" fmla="+- 5400 21600 0"/>
                <a:gd name="G7" fmla="*/ G6 1 2"/>
                <a:gd name="G8" fmla="+- 21600 0 5400"/>
                <a:gd name="G9" fmla="+- 21600 0 2700"/>
                <a:gd name="T0" fmla="*/ G0 w 21600"/>
                <a:gd name="T1" fmla="*/ G0 h 21600"/>
                <a:gd name="T2" fmla="*/ G8 w 21600"/>
                <a:gd name="T3" fmla="*/ G8 h 2160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T0" t="T1" r="T2" b="T3"/>
              <a:pathLst>
                <a:path w="21600" h="21600">
                  <a:moveTo>
                    <a:pt x="5400" y="5400"/>
                  </a:moveTo>
                  <a:lnTo>
                    <a:pt x="9450" y="5400"/>
                  </a:lnTo>
                  <a:lnTo>
                    <a:pt x="9450" y="2700"/>
                  </a:lnTo>
                  <a:lnTo>
                    <a:pt x="8100" y="2700"/>
                  </a:lnTo>
                  <a:lnTo>
                    <a:pt x="10800" y="0"/>
                  </a:lnTo>
                  <a:lnTo>
                    <a:pt x="13500" y="2700"/>
                  </a:lnTo>
                  <a:lnTo>
                    <a:pt x="12150" y="2700"/>
                  </a:lnTo>
                  <a:lnTo>
                    <a:pt x="12150" y="5400"/>
                  </a:lnTo>
                  <a:lnTo>
                    <a:pt x="16200" y="5400"/>
                  </a:lnTo>
                  <a:lnTo>
                    <a:pt x="16200" y="9450"/>
                  </a:lnTo>
                  <a:lnTo>
                    <a:pt x="18900" y="9450"/>
                  </a:lnTo>
                  <a:lnTo>
                    <a:pt x="18900" y="8100"/>
                  </a:lnTo>
                  <a:lnTo>
                    <a:pt x="21600" y="10800"/>
                  </a:lnTo>
                  <a:lnTo>
                    <a:pt x="18900" y="13500"/>
                  </a:lnTo>
                  <a:lnTo>
                    <a:pt x="18900" y="12150"/>
                  </a:lnTo>
                  <a:lnTo>
                    <a:pt x="16200" y="12150"/>
                  </a:lnTo>
                  <a:lnTo>
                    <a:pt x="16200" y="16200"/>
                  </a:lnTo>
                  <a:lnTo>
                    <a:pt x="12150" y="16200"/>
                  </a:lnTo>
                  <a:lnTo>
                    <a:pt x="12150" y="18900"/>
                  </a:lnTo>
                  <a:lnTo>
                    <a:pt x="13500" y="18900"/>
                  </a:lnTo>
                  <a:lnTo>
                    <a:pt x="10800" y="21600"/>
                  </a:lnTo>
                  <a:lnTo>
                    <a:pt x="8100" y="18900"/>
                  </a:lnTo>
                  <a:lnTo>
                    <a:pt x="9450" y="18900"/>
                  </a:lnTo>
                  <a:lnTo>
                    <a:pt x="9450" y="16200"/>
                  </a:lnTo>
                  <a:lnTo>
                    <a:pt x="5400" y="16200"/>
                  </a:lnTo>
                  <a:lnTo>
                    <a:pt x="5400" y="12150"/>
                  </a:lnTo>
                  <a:lnTo>
                    <a:pt x="2700" y="12150"/>
                  </a:lnTo>
                  <a:lnTo>
                    <a:pt x="2700" y="13500"/>
                  </a:lnTo>
                  <a:lnTo>
                    <a:pt x="0" y="10800"/>
                  </a:lnTo>
                  <a:lnTo>
                    <a:pt x="2700" y="8100"/>
                  </a:lnTo>
                  <a:lnTo>
                    <a:pt x="2700" y="9450"/>
                  </a:lnTo>
                  <a:lnTo>
                    <a:pt x="5400" y="945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 sz="1200">
                <a:latin typeface="굴림" pitchFamily="50" charset="-127"/>
              </a:endParaRPr>
            </a:p>
          </p:txBody>
        </p:sp>
      </p:grpSp>
      <p:grpSp>
        <p:nvGrpSpPr>
          <p:cNvPr id="5185" name="Group 65"/>
          <p:cNvGrpSpPr>
            <a:grpSpLocks/>
          </p:cNvGrpSpPr>
          <p:nvPr/>
        </p:nvGrpSpPr>
        <p:grpSpPr bwMode="auto">
          <a:xfrm>
            <a:off x="6400800" y="1981200"/>
            <a:ext cx="2362200" cy="1333500"/>
            <a:chOff x="192" y="1246"/>
            <a:chExt cx="1488" cy="840"/>
          </a:xfrm>
        </p:grpSpPr>
        <p:grpSp>
          <p:nvGrpSpPr>
            <p:cNvPr id="5186" name="Group 66"/>
            <p:cNvGrpSpPr>
              <a:grpSpLocks/>
            </p:cNvGrpSpPr>
            <p:nvPr/>
          </p:nvGrpSpPr>
          <p:grpSpPr bwMode="auto">
            <a:xfrm>
              <a:off x="192" y="1554"/>
              <a:ext cx="1488" cy="532"/>
              <a:chOff x="576" y="2112"/>
              <a:chExt cx="2256" cy="960"/>
            </a:xfrm>
          </p:grpSpPr>
          <p:grpSp>
            <p:nvGrpSpPr>
              <p:cNvPr id="5187" name="Group 67"/>
              <p:cNvGrpSpPr>
                <a:grpSpLocks/>
              </p:cNvGrpSpPr>
              <p:nvPr/>
            </p:nvGrpSpPr>
            <p:grpSpPr bwMode="auto">
              <a:xfrm>
                <a:off x="576" y="2112"/>
                <a:ext cx="2256" cy="960"/>
                <a:chOff x="576" y="2112"/>
                <a:chExt cx="2989" cy="1200"/>
              </a:xfrm>
            </p:grpSpPr>
            <p:sp>
              <p:nvSpPr>
                <p:cNvPr id="5188" name="Rectangle 68"/>
                <p:cNvSpPr>
                  <a:spLocks noChangeArrowheads="1"/>
                </p:cNvSpPr>
                <p:nvPr/>
              </p:nvSpPr>
              <p:spPr bwMode="auto">
                <a:xfrm>
                  <a:off x="576" y="2112"/>
                  <a:ext cx="1392" cy="120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107763" dir="18900000" algn="ctr" rotWithShape="0">
                    <a:schemeClr val="bg2">
                      <a:alpha val="50000"/>
                    </a:schemeClr>
                  </a:outerShdw>
                </a:effectLst>
              </p:spPr>
              <p:txBody>
                <a:bodyPr wrap="none" anchor="ctr"/>
                <a:lstStyle/>
                <a:p>
                  <a:pPr>
                    <a:lnSpc>
                      <a:spcPct val="140000"/>
                    </a:lnSpc>
                  </a:pPr>
                  <a:r>
                    <a:rPr lang="ko-KR" altLang="en-US" sz="1200" dirty="0" err="1">
                      <a:latin typeface="굴림" pitchFamily="50" charset="-127"/>
                    </a:rPr>
                    <a:t>집화내역</a:t>
                  </a:r>
                  <a:endParaRPr lang="ko-KR" altLang="en-US" sz="1200" dirty="0">
                    <a:latin typeface="굴림" pitchFamily="50" charset="-127"/>
                  </a:endParaRPr>
                </a:p>
                <a:p>
                  <a:pPr>
                    <a:lnSpc>
                      <a:spcPct val="140000"/>
                    </a:lnSpc>
                  </a:pPr>
                  <a:r>
                    <a:rPr lang="ko-KR" altLang="en-US" sz="1200" dirty="0">
                      <a:latin typeface="굴림" pitchFamily="50" charset="-127"/>
                    </a:rPr>
                    <a:t>화물추적</a:t>
                  </a:r>
                </a:p>
              </p:txBody>
            </p:sp>
            <p:sp>
              <p:nvSpPr>
                <p:cNvPr id="5189" name="Rectangle 69"/>
                <p:cNvSpPr>
                  <a:spLocks noChangeArrowheads="1"/>
                </p:cNvSpPr>
                <p:nvPr/>
              </p:nvSpPr>
              <p:spPr bwMode="auto">
                <a:xfrm>
                  <a:off x="2173" y="2112"/>
                  <a:ext cx="1392" cy="120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>
                  <a:outerShdw dist="107763" dir="18900000" algn="ctr" rotWithShape="0">
                    <a:schemeClr val="bg2">
                      <a:alpha val="50000"/>
                    </a:schemeClr>
                  </a:outerShdw>
                </a:effectLst>
              </p:spPr>
              <p:txBody>
                <a:bodyPr wrap="none" anchor="ctr"/>
                <a:lstStyle/>
                <a:p>
                  <a:pPr algn="r">
                    <a:lnSpc>
                      <a:spcPct val="140000"/>
                    </a:lnSpc>
                  </a:pPr>
                  <a:r>
                    <a:rPr lang="ko-KR" altLang="en-US" sz="1200" dirty="0">
                      <a:latin typeface="굴림" pitchFamily="50" charset="-127"/>
                    </a:rPr>
                    <a:t>배달내역</a:t>
                  </a:r>
                </a:p>
                <a:p>
                  <a:pPr algn="r">
                    <a:lnSpc>
                      <a:spcPct val="140000"/>
                    </a:lnSpc>
                  </a:pPr>
                  <a:r>
                    <a:rPr lang="ko-KR" altLang="en-US" sz="1200" dirty="0">
                      <a:latin typeface="굴림" pitchFamily="50" charset="-127"/>
                    </a:rPr>
                    <a:t>인수증발송</a:t>
                  </a:r>
                </a:p>
              </p:txBody>
            </p:sp>
            <p:grpSp>
              <p:nvGrpSpPr>
                <p:cNvPr id="5190" name="Group 70"/>
                <p:cNvGrpSpPr>
                  <a:grpSpLocks/>
                </p:cNvGrpSpPr>
                <p:nvPr/>
              </p:nvGrpSpPr>
              <p:grpSpPr bwMode="auto">
                <a:xfrm>
                  <a:off x="1792" y="2400"/>
                  <a:ext cx="144" cy="641"/>
                  <a:chOff x="1792" y="2400"/>
                  <a:chExt cx="144" cy="641"/>
                </a:xfrm>
              </p:grpSpPr>
              <p:sp>
                <p:nvSpPr>
                  <p:cNvPr id="5191" name="Oval 71"/>
                  <p:cNvSpPr>
                    <a:spLocks noChangeArrowheads="1"/>
                  </p:cNvSpPr>
                  <p:nvPr/>
                </p:nvSpPr>
                <p:spPr bwMode="auto">
                  <a:xfrm>
                    <a:off x="1792" y="2400"/>
                    <a:ext cx="144" cy="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ko-KR" altLang="en-US" sz="1200">
                      <a:latin typeface="굴림" pitchFamily="50" charset="-127"/>
                    </a:endParaRPr>
                  </a:p>
                </p:txBody>
              </p:sp>
              <p:sp>
                <p:nvSpPr>
                  <p:cNvPr id="5192" name="Oval 72"/>
                  <p:cNvSpPr>
                    <a:spLocks noChangeArrowheads="1"/>
                  </p:cNvSpPr>
                  <p:nvPr/>
                </p:nvSpPr>
                <p:spPr bwMode="auto">
                  <a:xfrm>
                    <a:off x="1792" y="2945"/>
                    <a:ext cx="144" cy="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ko-KR" altLang="en-US" sz="1200">
                      <a:latin typeface="굴림" pitchFamily="50" charset="-127"/>
                    </a:endParaRPr>
                  </a:p>
                </p:txBody>
              </p:sp>
            </p:grpSp>
            <p:grpSp>
              <p:nvGrpSpPr>
                <p:cNvPr id="5193" name="Group 73"/>
                <p:cNvGrpSpPr>
                  <a:grpSpLocks/>
                </p:cNvGrpSpPr>
                <p:nvPr/>
              </p:nvGrpSpPr>
              <p:grpSpPr bwMode="auto">
                <a:xfrm>
                  <a:off x="2213" y="2400"/>
                  <a:ext cx="144" cy="641"/>
                  <a:chOff x="1792" y="2400"/>
                  <a:chExt cx="144" cy="641"/>
                </a:xfrm>
              </p:grpSpPr>
              <p:sp>
                <p:nvSpPr>
                  <p:cNvPr id="5194" name="Oval 74"/>
                  <p:cNvSpPr>
                    <a:spLocks noChangeArrowheads="1"/>
                  </p:cNvSpPr>
                  <p:nvPr/>
                </p:nvSpPr>
                <p:spPr bwMode="auto">
                  <a:xfrm>
                    <a:off x="1792" y="2400"/>
                    <a:ext cx="144" cy="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ko-KR" altLang="en-US" sz="1200">
                      <a:latin typeface="굴림" pitchFamily="50" charset="-127"/>
                    </a:endParaRPr>
                  </a:p>
                </p:txBody>
              </p:sp>
              <p:sp>
                <p:nvSpPr>
                  <p:cNvPr id="5195" name="Oval 75"/>
                  <p:cNvSpPr>
                    <a:spLocks noChangeArrowheads="1"/>
                  </p:cNvSpPr>
                  <p:nvPr/>
                </p:nvSpPr>
                <p:spPr bwMode="auto">
                  <a:xfrm>
                    <a:off x="1792" y="2945"/>
                    <a:ext cx="144" cy="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ko-KR" altLang="en-US" sz="1200">
                      <a:latin typeface="굴림" pitchFamily="50" charset="-127"/>
                    </a:endParaRPr>
                  </a:p>
                </p:txBody>
              </p:sp>
            </p:grpSp>
          </p:grpSp>
          <p:sp>
            <p:nvSpPr>
              <p:cNvPr id="5196" name="AutoShape 76"/>
              <p:cNvSpPr>
                <a:spLocks noChangeArrowheads="1"/>
              </p:cNvSpPr>
              <p:nvPr/>
            </p:nvSpPr>
            <p:spPr bwMode="auto">
              <a:xfrm>
                <a:off x="1518" y="2227"/>
                <a:ext cx="362" cy="307"/>
              </a:xfrm>
              <a:custGeom>
                <a:avLst/>
                <a:gdLst>
                  <a:gd name="G0" fmla="+- 7568 0 0"/>
                  <a:gd name="G1" fmla="+- 11348918 0 0"/>
                  <a:gd name="G2" fmla="+- 0 0 11348918"/>
                  <a:gd name="T0" fmla="*/ 0 256 1"/>
                  <a:gd name="T1" fmla="*/ 180 256 1"/>
                  <a:gd name="G3" fmla="+- 11348918 T0 T1"/>
                  <a:gd name="T2" fmla="*/ 0 256 1"/>
                  <a:gd name="T3" fmla="*/ 90 256 1"/>
                  <a:gd name="G4" fmla="+- 11348918 T2 T3"/>
                  <a:gd name="G5" fmla="*/ G4 2 1"/>
                  <a:gd name="T4" fmla="*/ 90 256 1"/>
                  <a:gd name="T5" fmla="*/ 0 256 1"/>
                  <a:gd name="G6" fmla="+- 11348918 T4 T5"/>
                  <a:gd name="G7" fmla="*/ G6 2 1"/>
                  <a:gd name="G8" fmla="abs 1134891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568"/>
                  <a:gd name="G18" fmla="*/ 7568 1 2"/>
                  <a:gd name="G19" fmla="+- G18 5400 0"/>
                  <a:gd name="G20" fmla="cos G19 11348918"/>
                  <a:gd name="G21" fmla="sin G19 11348918"/>
                  <a:gd name="G22" fmla="+- G20 10800 0"/>
                  <a:gd name="G23" fmla="+- G21 10800 0"/>
                  <a:gd name="G24" fmla="+- 10800 0 G20"/>
                  <a:gd name="G25" fmla="+- 7568 10800 0"/>
                  <a:gd name="G26" fmla="?: G9 G17 G25"/>
                  <a:gd name="G27" fmla="?: G9 0 21600"/>
                  <a:gd name="G28" fmla="cos 10800 11348918"/>
                  <a:gd name="G29" fmla="sin 10800 11348918"/>
                  <a:gd name="G30" fmla="sin 7568 1134891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348918 G34 0"/>
                  <a:gd name="G36" fmla="?: G6 G35 G31"/>
                  <a:gd name="G37" fmla="+- 21600 0 G36"/>
                  <a:gd name="G38" fmla="?: G4 0 G33"/>
                  <a:gd name="G39" fmla="?: 1134891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681 w 21600"/>
                  <a:gd name="T15" fmla="*/ 11892 h 21600"/>
                  <a:gd name="T16" fmla="*/ 10800 w 21600"/>
                  <a:gd name="T17" fmla="*/ 3232 h 21600"/>
                  <a:gd name="T18" fmla="*/ 19919 w 21600"/>
                  <a:gd name="T19" fmla="*/ 11892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85" y="11699"/>
                    </a:moveTo>
                    <a:cubicBezTo>
                      <a:pt x="3249" y="11401"/>
                      <a:pt x="3232" y="11100"/>
                      <a:pt x="3232" y="10800"/>
                    </a:cubicBezTo>
                    <a:cubicBezTo>
                      <a:pt x="3232" y="6620"/>
                      <a:pt x="6620" y="3232"/>
                      <a:pt x="10800" y="3232"/>
                    </a:cubicBezTo>
                    <a:cubicBezTo>
                      <a:pt x="14979" y="3232"/>
                      <a:pt x="18368" y="6620"/>
                      <a:pt x="18368" y="10800"/>
                    </a:cubicBezTo>
                    <a:cubicBezTo>
                      <a:pt x="18368" y="11100"/>
                      <a:pt x="18350" y="11401"/>
                      <a:pt x="18314" y="11699"/>
                    </a:cubicBezTo>
                    <a:lnTo>
                      <a:pt x="21523" y="12084"/>
                    </a:lnTo>
                    <a:cubicBezTo>
                      <a:pt x="21574" y="11658"/>
                      <a:pt x="21600" y="1122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229"/>
                      <a:pt x="25" y="11658"/>
                      <a:pt x="76" y="1208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 sz="1200">
                  <a:latin typeface="굴림" pitchFamily="50" charset="-127"/>
                </a:endParaRPr>
              </a:p>
            </p:txBody>
          </p:sp>
          <p:sp>
            <p:nvSpPr>
              <p:cNvPr id="5197" name="AutoShape 77"/>
              <p:cNvSpPr>
                <a:spLocks noChangeArrowheads="1"/>
              </p:cNvSpPr>
              <p:nvPr/>
            </p:nvSpPr>
            <p:spPr bwMode="auto">
              <a:xfrm>
                <a:off x="1518" y="2651"/>
                <a:ext cx="362" cy="307"/>
              </a:xfrm>
              <a:custGeom>
                <a:avLst/>
                <a:gdLst>
                  <a:gd name="G0" fmla="+- 7568 0 0"/>
                  <a:gd name="G1" fmla="+- 11348918 0 0"/>
                  <a:gd name="G2" fmla="+- 0 0 11348918"/>
                  <a:gd name="T0" fmla="*/ 0 256 1"/>
                  <a:gd name="T1" fmla="*/ 180 256 1"/>
                  <a:gd name="G3" fmla="+- 11348918 T0 T1"/>
                  <a:gd name="T2" fmla="*/ 0 256 1"/>
                  <a:gd name="T3" fmla="*/ 90 256 1"/>
                  <a:gd name="G4" fmla="+- 11348918 T2 T3"/>
                  <a:gd name="G5" fmla="*/ G4 2 1"/>
                  <a:gd name="T4" fmla="*/ 90 256 1"/>
                  <a:gd name="T5" fmla="*/ 0 256 1"/>
                  <a:gd name="G6" fmla="+- 11348918 T4 T5"/>
                  <a:gd name="G7" fmla="*/ G6 2 1"/>
                  <a:gd name="G8" fmla="abs 11348918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568"/>
                  <a:gd name="G18" fmla="*/ 7568 1 2"/>
                  <a:gd name="G19" fmla="+- G18 5400 0"/>
                  <a:gd name="G20" fmla="cos G19 11348918"/>
                  <a:gd name="G21" fmla="sin G19 11348918"/>
                  <a:gd name="G22" fmla="+- G20 10800 0"/>
                  <a:gd name="G23" fmla="+- G21 10800 0"/>
                  <a:gd name="G24" fmla="+- 10800 0 G20"/>
                  <a:gd name="G25" fmla="+- 7568 10800 0"/>
                  <a:gd name="G26" fmla="?: G9 G17 G25"/>
                  <a:gd name="G27" fmla="?: G9 0 21600"/>
                  <a:gd name="G28" fmla="cos 10800 11348918"/>
                  <a:gd name="G29" fmla="sin 10800 11348918"/>
                  <a:gd name="G30" fmla="sin 7568 11348918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348918 G34 0"/>
                  <a:gd name="G36" fmla="?: G6 G35 G31"/>
                  <a:gd name="G37" fmla="+- 21600 0 G36"/>
                  <a:gd name="G38" fmla="?: G4 0 G33"/>
                  <a:gd name="G39" fmla="?: 11348918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681 w 21600"/>
                  <a:gd name="T15" fmla="*/ 11892 h 21600"/>
                  <a:gd name="T16" fmla="*/ 10800 w 21600"/>
                  <a:gd name="T17" fmla="*/ 3232 h 21600"/>
                  <a:gd name="T18" fmla="*/ 19919 w 21600"/>
                  <a:gd name="T19" fmla="*/ 11892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285" y="11699"/>
                    </a:moveTo>
                    <a:cubicBezTo>
                      <a:pt x="3249" y="11401"/>
                      <a:pt x="3232" y="11100"/>
                      <a:pt x="3232" y="10800"/>
                    </a:cubicBezTo>
                    <a:cubicBezTo>
                      <a:pt x="3232" y="6620"/>
                      <a:pt x="6620" y="3232"/>
                      <a:pt x="10800" y="3232"/>
                    </a:cubicBezTo>
                    <a:cubicBezTo>
                      <a:pt x="14979" y="3232"/>
                      <a:pt x="18368" y="6620"/>
                      <a:pt x="18368" y="10800"/>
                    </a:cubicBezTo>
                    <a:cubicBezTo>
                      <a:pt x="18368" y="11100"/>
                      <a:pt x="18350" y="11401"/>
                      <a:pt x="18314" y="11699"/>
                    </a:cubicBezTo>
                    <a:lnTo>
                      <a:pt x="21523" y="12084"/>
                    </a:lnTo>
                    <a:cubicBezTo>
                      <a:pt x="21574" y="11658"/>
                      <a:pt x="21600" y="1122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229"/>
                      <a:pt x="25" y="11658"/>
                      <a:pt x="76" y="1208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 sz="1200">
                  <a:latin typeface="굴림" pitchFamily="50" charset="-127"/>
                </a:endParaRPr>
              </a:p>
            </p:txBody>
          </p:sp>
        </p:grpSp>
        <p:grpSp>
          <p:nvGrpSpPr>
            <p:cNvPr id="5198" name="Group 78"/>
            <p:cNvGrpSpPr>
              <a:grpSpLocks/>
            </p:cNvGrpSpPr>
            <p:nvPr/>
          </p:nvGrpSpPr>
          <p:grpSpPr bwMode="auto">
            <a:xfrm>
              <a:off x="192" y="1246"/>
              <a:ext cx="1488" cy="159"/>
              <a:chOff x="192" y="1246"/>
              <a:chExt cx="1488" cy="159"/>
            </a:xfrm>
          </p:grpSpPr>
          <p:sp>
            <p:nvSpPr>
              <p:cNvPr id="5199" name="Line 79"/>
              <p:cNvSpPr>
                <a:spLocks noChangeShapeType="1"/>
              </p:cNvSpPr>
              <p:nvPr/>
            </p:nvSpPr>
            <p:spPr bwMode="auto">
              <a:xfrm>
                <a:off x="192" y="1315"/>
                <a:ext cx="1488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 sz="1200">
                  <a:latin typeface="굴림" pitchFamily="50" charset="-127"/>
                </a:endParaRPr>
              </a:p>
            </p:txBody>
          </p:sp>
          <p:sp>
            <p:nvSpPr>
              <p:cNvPr id="5200" name="Line 80"/>
              <p:cNvSpPr>
                <a:spLocks noChangeShapeType="1"/>
              </p:cNvSpPr>
              <p:nvPr/>
            </p:nvSpPr>
            <p:spPr bwMode="auto">
              <a:xfrm>
                <a:off x="192" y="1342"/>
                <a:ext cx="14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ko-KR" altLang="en-US" sz="1200">
                  <a:latin typeface="굴림" pitchFamily="50" charset="-127"/>
                </a:endParaRPr>
              </a:p>
            </p:txBody>
          </p:sp>
          <p:sp>
            <p:nvSpPr>
              <p:cNvPr id="5201" name="Rectangle 81"/>
              <p:cNvSpPr>
                <a:spLocks noChangeArrowheads="1"/>
              </p:cNvSpPr>
              <p:nvPr/>
            </p:nvSpPr>
            <p:spPr bwMode="auto">
              <a:xfrm>
                <a:off x="670" y="1246"/>
                <a:ext cx="505" cy="15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ko-KR" altLang="en-US" sz="1200" dirty="0">
                    <a:latin typeface="굴림" pitchFamily="50" charset="-127"/>
                  </a:rPr>
                  <a:t>주문접수</a:t>
                </a:r>
              </a:p>
            </p:txBody>
          </p:sp>
        </p:grpSp>
      </p:grpSp>
      <p:sp>
        <p:nvSpPr>
          <p:cNvPr id="5202" name="AutoShape 82"/>
          <p:cNvSpPr>
            <a:spLocks noChangeArrowheads="1"/>
          </p:cNvSpPr>
          <p:nvPr/>
        </p:nvSpPr>
        <p:spPr bwMode="auto">
          <a:xfrm rot="16200000" flipH="1">
            <a:off x="6869907" y="3234531"/>
            <a:ext cx="457200" cy="1195387"/>
          </a:xfrm>
          <a:custGeom>
            <a:avLst/>
            <a:gdLst>
              <a:gd name="G0" fmla="+- 12509 0 0"/>
              <a:gd name="G1" fmla="+- 18514 0 0"/>
              <a:gd name="G2" fmla="+- 7200 0 0"/>
              <a:gd name="G3" fmla="*/ 12509 1 2"/>
              <a:gd name="G4" fmla="+- G3 10800 0"/>
              <a:gd name="G5" fmla="+- 21600 12509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7055 w 21600"/>
              <a:gd name="T1" fmla="*/ 0 h 21600"/>
              <a:gd name="T2" fmla="*/ 12509 w 21600"/>
              <a:gd name="T3" fmla="*/ 7200 h 21600"/>
              <a:gd name="T4" fmla="*/ 0 w 21600"/>
              <a:gd name="T5" fmla="*/ 19898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7055" y="0"/>
                </a:moveTo>
                <a:lnTo>
                  <a:pt x="12509" y="7200"/>
                </a:lnTo>
                <a:lnTo>
                  <a:pt x="15595" y="7200"/>
                </a:lnTo>
                <a:lnTo>
                  <a:pt x="15595" y="18194"/>
                </a:lnTo>
                <a:lnTo>
                  <a:pt x="0" y="18194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 sz="1200">
              <a:latin typeface="굴림" pitchFamily="50" charset="-127"/>
            </a:endParaRPr>
          </a:p>
        </p:txBody>
      </p:sp>
    </p:spTree>
  </p:cSld>
  <p:clrMapOvr>
    <a:masterClrMapping/>
  </p:clrMapOvr>
  <p:transition advClick="0" advTm="200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 autoUpdateAnimBg="0"/>
    </p:bldLst>
  </p:timing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Times New Roman"/>
        <a:ea typeface="굴림"/>
        <a:cs typeface=""/>
      </a:majorFont>
      <a:minorFont>
        <a:latin typeface="Times New Roman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120</Words>
  <Application>Microsoft Office PowerPoint</Application>
  <PresentationFormat>화면 슬라이드 쇼(4:3)</PresentationFormat>
  <Paragraphs>74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기본 디자인</vt:lpstr>
      <vt:lpstr>물류 시스템  작업관리(RF Terminal)</vt:lpstr>
      <vt:lpstr>PowerPoint 프레젠테이션</vt:lpstr>
      <vt:lpstr>PowerPoint 프레젠테이션</vt:lpstr>
    </vt:vector>
  </TitlesOfParts>
  <Company>PCT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물류 시스템  작업관리(RF Terminal)</dc:title>
  <dc:creator>이갑필</dc:creator>
  <cp:lastModifiedBy>user</cp:lastModifiedBy>
  <cp:revision>29</cp:revision>
  <cp:lastPrinted>1999-10-12T04:44:20Z</cp:lastPrinted>
  <dcterms:created xsi:type="dcterms:W3CDTF">1999-10-05T07:46:34Z</dcterms:created>
  <dcterms:modified xsi:type="dcterms:W3CDTF">2014-07-02T06:08:27Z</dcterms:modified>
</cp:coreProperties>
</file>